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42"/>
  </p:notesMasterIdLst>
  <p:sldIdLst>
    <p:sldId id="296" r:id="rId2"/>
    <p:sldId id="324" r:id="rId3"/>
    <p:sldId id="378" r:id="rId4"/>
    <p:sldId id="379" r:id="rId5"/>
    <p:sldId id="365" r:id="rId6"/>
    <p:sldId id="337" r:id="rId7"/>
    <p:sldId id="338" r:id="rId8"/>
    <p:sldId id="347" r:id="rId9"/>
    <p:sldId id="351" r:id="rId10"/>
    <p:sldId id="349" r:id="rId11"/>
    <p:sldId id="339" r:id="rId12"/>
    <p:sldId id="350" r:id="rId13"/>
    <p:sldId id="353" r:id="rId14"/>
    <p:sldId id="354" r:id="rId15"/>
    <p:sldId id="355" r:id="rId16"/>
    <p:sldId id="356" r:id="rId17"/>
    <p:sldId id="359" r:id="rId18"/>
    <p:sldId id="357" r:id="rId19"/>
    <p:sldId id="360" r:id="rId20"/>
    <p:sldId id="358" r:id="rId21"/>
    <p:sldId id="361" r:id="rId22"/>
    <p:sldId id="363" r:id="rId23"/>
    <p:sldId id="340" r:id="rId24"/>
    <p:sldId id="341" r:id="rId25"/>
    <p:sldId id="344" r:id="rId26"/>
    <p:sldId id="366" r:id="rId27"/>
    <p:sldId id="368" r:id="rId28"/>
    <p:sldId id="372" r:id="rId29"/>
    <p:sldId id="370" r:id="rId30"/>
    <p:sldId id="369" r:id="rId31"/>
    <p:sldId id="371" r:id="rId32"/>
    <p:sldId id="367" r:id="rId33"/>
    <p:sldId id="343" r:id="rId34"/>
    <p:sldId id="374" r:id="rId35"/>
    <p:sldId id="375" r:id="rId36"/>
    <p:sldId id="376" r:id="rId37"/>
    <p:sldId id="377" r:id="rId38"/>
    <p:sldId id="364" r:id="rId39"/>
    <p:sldId id="260" r:id="rId40"/>
    <p:sldId id="38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BDCF5F1-AFE4-4827-B0C5-0955C2830984}">
          <p14:sldIdLst>
            <p14:sldId id="296"/>
            <p14:sldId id="324"/>
            <p14:sldId id="378"/>
            <p14:sldId id="379"/>
            <p14:sldId id="365"/>
          </p14:sldIdLst>
        </p14:section>
        <p14:section name="Definitions of Leadership" id="{CD6EC9F5-B404-4F6F-944C-77260668574E}">
          <p14:sldIdLst>
            <p14:sldId id="337"/>
            <p14:sldId id="338"/>
            <p14:sldId id="347"/>
            <p14:sldId id="351"/>
            <p14:sldId id="349"/>
          </p14:sldIdLst>
        </p14:section>
        <p14:section name="Leadership Styles Through History" id="{56DBE01B-380B-4492-A089-B41D040BC4F0}">
          <p14:sldIdLst>
            <p14:sldId id="339"/>
            <p14:sldId id="350"/>
            <p14:sldId id="353"/>
            <p14:sldId id="354"/>
            <p14:sldId id="355"/>
            <p14:sldId id="356"/>
            <p14:sldId id="359"/>
            <p14:sldId id="357"/>
            <p14:sldId id="360"/>
            <p14:sldId id="358"/>
            <p14:sldId id="361"/>
            <p14:sldId id="363"/>
            <p14:sldId id="340"/>
          </p14:sldIdLst>
        </p14:section>
        <p14:section name="My Leadership Formula" id="{929F5317-52EE-4614-B6A7-4A3F3539B663}">
          <p14:sldIdLst>
            <p14:sldId id="341"/>
            <p14:sldId id="344"/>
            <p14:sldId id="366"/>
            <p14:sldId id="368"/>
            <p14:sldId id="372"/>
            <p14:sldId id="370"/>
            <p14:sldId id="369"/>
            <p14:sldId id="371"/>
            <p14:sldId id="367"/>
          </p14:sldIdLst>
        </p14:section>
        <p14:section name="The Potential for Leadership" id="{D9FC6090-A42C-4A87-9913-4514584A3D21}">
          <p14:sldIdLst>
            <p14:sldId id="343"/>
            <p14:sldId id="374"/>
            <p14:sldId id="375"/>
            <p14:sldId id="376"/>
            <p14:sldId id="377"/>
          </p14:sldIdLst>
        </p14:section>
        <p14:section name="Conclusion" id="{F7145B2F-FCD8-4797-9559-8635BBADDB5C}">
          <p14:sldIdLst>
            <p14:sldId id="364"/>
            <p14:sldId id="260"/>
            <p14:sldId id="3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2" autoAdjust="0"/>
    <p:restoredTop sz="88689" autoAdjust="0"/>
  </p:normalViewPr>
  <p:slideViewPr>
    <p:cSldViewPr snapToGrid="0">
      <p:cViewPr varScale="1">
        <p:scale>
          <a:sx n="65" d="100"/>
          <a:sy n="65" d="100"/>
        </p:scale>
        <p:origin x="84" y="8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F584A-AD5A-4F6E-BB1D-720E2B1914A8}" type="datetimeFigureOut">
              <a:rPr lang="en-US" smtClean="0"/>
              <a:t>1/9/2017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BEE6-E204-42B7-AFBF-BD8CC5A2BF47}" type="slidenum">
              <a:rPr lang="en-US" smtClean="0"/>
              <a:t>‹#›</a:t>
            </a:fld>
            <a:endParaRPr lang="en-US" dirty="0"/>
          </a:p>
        </p:txBody>
      </p:sp>
    </p:spTree>
    <p:extLst>
      <p:ext uri="{BB962C8B-B14F-4D97-AF65-F5344CB8AC3E}">
        <p14:creationId xmlns:p14="http://schemas.microsoft.com/office/powerpoint/2010/main" val="3785543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WJKFeZEtXH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fdZtDucLpTw"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a5SMyfbWYy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1-5): 2 minutes</a:t>
            </a:r>
          </a:p>
          <a:p>
            <a:r>
              <a:rPr lang="en-US" dirty="0"/>
              <a:t>Definitions of leadership (slides 6-10): 6</a:t>
            </a:r>
            <a:r>
              <a:rPr lang="en-US" baseline="0" dirty="0"/>
              <a:t> minutes</a:t>
            </a:r>
          </a:p>
          <a:p>
            <a:r>
              <a:rPr lang="en-US" baseline="0" dirty="0"/>
              <a:t>Leadership styles (slides 11-23): 20 minutes</a:t>
            </a:r>
          </a:p>
          <a:p>
            <a:r>
              <a:rPr lang="en-US" baseline="0" dirty="0"/>
              <a:t>My leadership formula (24-32) 17 minutes</a:t>
            </a:r>
          </a:p>
          <a:p>
            <a:r>
              <a:rPr lang="en-US" baseline="0" dirty="0"/>
              <a:t>Potential for leadership (33-37): 5 minutes</a:t>
            </a:r>
          </a:p>
          <a:p>
            <a:r>
              <a:rPr lang="en-US" baseline="0" dirty="0"/>
              <a:t>Total: 50 minutes</a:t>
            </a:r>
          </a:p>
          <a:p>
            <a:pPr marL="0" indent="0">
              <a:buNone/>
            </a:pPr>
            <a:r>
              <a:rPr lang="en-US" baseline="0" dirty="0"/>
              <a:t>Wrap-up: 1-2 minutes</a:t>
            </a:r>
          </a:p>
          <a:p>
            <a:pPr marL="0" indent="0">
              <a:buNone/>
            </a:pPr>
            <a:r>
              <a:rPr lang="en-US" dirty="0"/>
              <a:t>Total:</a:t>
            </a:r>
            <a:r>
              <a:rPr lang="en-US" baseline="0" dirty="0"/>
              <a:t> 45-53 minutes</a:t>
            </a: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dirty="0"/>
          </a:p>
        </p:txBody>
      </p:sp>
    </p:spTree>
    <p:extLst>
      <p:ext uri="{BB962C8B-B14F-4D97-AF65-F5344CB8AC3E}">
        <p14:creationId xmlns:p14="http://schemas.microsoft.com/office/powerpoint/2010/main" val="30057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https://www.pexels.com/photo/man-person-wall-music-387/</a:t>
            </a:r>
          </a:p>
        </p:txBody>
      </p:sp>
      <p:sp>
        <p:nvSpPr>
          <p:cNvPr id="4" name="Slide Number Placeholder 3"/>
          <p:cNvSpPr>
            <a:spLocks noGrp="1"/>
          </p:cNvSpPr>
          <p:nvPr>
            <p:ph type="sldNum" sz="quarter" idx="10"/>
          </p:nvPr>
        </p:nvSpPr>
        <p:spPr/>
        <p:txBody>
          <a:bodyPr/>
          <a:lstStyle/>
          <a:p>
            <a:fld id="{47E0BEE6-E204-42B7-AFBF-BD8CC5A2BF47}" type="slidenum">
              <a:rPr lang="en-US" smtClean="0"/>
              <a:t>32</a:t>
            </a:fld>
            <a:endParaRPr lang="en-US" dirty="0"/>
          </a:p>
        </p:txBody>
      </p:sp>
    </p:spTree>
    <p:extLst>
      <p:ext uri="{BB962C8B-B14F-4D97-AF65-F5344CB8AC3E}">
        <p14:creationId xmlns:p14="http://schemas.microsoft.com/office/powerpoint/2010/main" val="213772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https://www.youtube.com/watch?v=WJKFeZEtXHg</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 </a:t>
            </a:r>
            <a:r>
              <a:rPr lang="en-US" dirty="0" err="1"/>
              <a:t>Summitt</a:t>
            </a:r>
            <a:r>
              <a:rPr lang="en-US" dirty="0"/>
              <a:t> (women’s </a:t>
            </a:r>
            <a:r>
              <a:rPr lang="en-US" dirty="0" err="1"/>
              <a:t>bball</a:t>
            </a:r>
            <a:r>
              <a:rPr lang="en-US" dirty="0"/>
              <a:t>)</a:t>
            </a:r>
          </a:p>
          <a:p>
            <a:r>
              <a:rPr lang="en-US" dirty="0"/>
              <a:t>2 minutes</a:t>
            </a:r>
          </a:p>
        </p:txBody>
      </p:sp>
      <p:sp>
        <p:nvSpPr>
          <p:cNvPr id="4" name="Slide Number Placeholder 3"/>
          <p:cNvSpPr>
            <a:spLocks noGrp="1"/>
          </p:cNvSpPr>
          <p:nvPr>
            <p:ph type="sldNum" sz="quarter" idx="10"/>
          </p:nvPr>
        </p:nvSpPr>
        <p:spPr/>
        <p:txBody>
          <a:bodyPr/>
          <a:lstStyle/>
          <a:p>
            <a:fld id="{47E0BEE6-E204-42B7-AFBF-BD8CC5A2BF47}" type="slidenum">
              <a:rPr lang="en-US" smtClean="0"/>
              <a:t>34</a:t>
            </a:fld>
            <a:endParaRPr lang="en-US" dirty="0"/>
          </a:p>
        </p:txBody>
      </p:sp>
    </p:spTree>
    <p:extLst>
      <p:ext uri="{BB962C8B-B14F-4D97-AF65-F5344CB8AC3E}">
        <p14:creationId xmlns:p14="http://schemas.microsoft.com/office/powerpoint/2010/main" val="264817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Chilean miner rescue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https://www.youtube.com/watch?v=fdZtDucLpTw</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1:37</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35</a:t>
            </a:fld>
            <a:endParaRPr lang="en-US" dirty="0"/>
          </a:p>
        </p:txBody>
      </p:sp>
    </p:spTree>
    <p:extLst>
      <p:ext uri="{BB962C8B-B14F-4D97-AF65-F5344CB8AC3E}">
        <p14:creationId xmlns:p14="http://schemas.microsoft.com/office/powerpoint/2010/main" val="1530237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Steve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https://www.youtube.com/watch?v=a5SMyfbWYyE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36</a:t>
            </a:fld>
            <a:endParaRPr lang="en-US" dirty="0"/>
          </a:p>
        </p:txBody>
      </p:sp>
    </p:spTree>
    <p:extLst>
      <p:ext uri="{BB962C8B-B14F-4D97-AF65-F5344CB8AC3E}">
        <p14:creationId xmlns:p14="http://schemas.microsoft.com/office/powerpoint/2010/main" val="1860304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https://www.pexels.com/photo/space-earth-satelite-clouds-24978/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37</a:t>
            </a:fld>
            <a:endParaRPr lang="en-US" dirty="0"/>
          </a:p>
        </p:txBody>
      </p:sp>
    </p:spTree>
    <p:extLst>
      <p:ext uri="{BB962C8B-B14F-4D97-AF65-F5344CB8AC3E}">
        <p14:creationId xmlns:p14="http://schemas.microsoft.com/office/powerpoint/2010/main" val="9153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Kahoot</a:t>
            </a:r>
            <a:r>
              <a:rPr lang="en-US" dirty="0"/>
              <a:t>: https://create.kahoot.it/# </a:t>
            </a:r>
          </a:p>
          <a:p>
            <a:endParaRPr lang="en-US" dirty="0"/>
          </a:p>
          <a:p>
            <a:r>
              <a:rPr lang="en-US" dirty="0"/>
              <a:t>ACMESS</a:t>
            </a:r>
          </a:p>
          <a:p>
            <a:r>
              <a:rPr lang="en-US" dirty="0"/>
              <a:t>acme314</a:t>
            </a:r>
          </a:p>
        </p:txBody>
      </p:sp>
      <p:sp>
        <p:nvSpPr>
          <p:cNvPr id="4" name="Slide Number Placeholder 3"/>
          <p:cNvSpPr>
            <a:spLocks noGrp="1"/>
          </p:cNvSpPr>
          <p:nvPr>
            <p:ph type="sldNum" sz="quarter" idx="10"/>
          </p:nvPr>
        </p:nvSpPr>
        <p:spPr/>
        <p:txBody>
          <a:bodyPr/>
          <a:lstStyle/>
          <a:p>
            <a:fld id="{47E0BEE6-E204-42B7-AFBF-BD8CC5A2BF47}" type="slidenum">
              <a:rPr lang="en-US" smtClean="0"/>
              <a:t>3</a:t>
            </a:fld>
            <a:endParaRPr lang="en-US" dirty="0"/>
          </a:p>
        </p:txBody>
      </p:sp>
    </p:spTree>
    <p:extLst>
      <p:ext uri="{BB962C8B-B14F-4D97-AF65-F5344CB8AC3E}">
        <p14:creationId xmlns:p14="http://schemas.microsoft.com/office/powerpoint/2010/main" val="501754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we discuss</a:t>
            </a:r>
            <a:r>
              <a:rPr lang="en-US" baseline="0" dirty="0"/>
              <a:t> last time? </a:t>
            </a:r>
          </a:p>
          <a:p>
            <a:r>
              <a:rPr lang="en-US" dirty="0"/>
              <a:t>Outcomes</a:t>
            </a:r>
            <a:r>
              <a:rPr lang="en-US" baseline="0" dirty="0"/>
              <a:t> from lesson 12</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4</a:t>
            </a:fld>
            <a:endParaRPr lang="en-US"/>
          </a:p>
        </p:txBody>
      </p:sp>
    </p:spTree>
    <p:extLst>
      <p:ext uri="{BB962C8B-B14F-4D97-AF65-F5344CB8AC3E}">
        <p14:creationId xmlns:p14="http://schemas.microsoft.com/office/powerpoint/2010/main" val="2621640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Hooks:</a:t>
            </a:r>
            <a:r>
              <a:rPr lang="en-US" baseline="0" dirty="0"/>
              <a:t> https://commons.wikimedia.org/wiki/File:Bell-hooks-1988-BWPhoto.jpg</a:t>
            </a:r>
          </a:p>
          <a:p>
            <a:r>
              <a:rPr lang="en-US" baseline="0" dirty="0"/>
              <a:t>Chief Joseph: https://en.wikipedia.org/wiki/List_of_people_from_Oregon </a:t>
            </a:r>
          </a:p>
          <a:p>
            <a:r>
              <a:rPr lang="en-US" baseline="0" dirty="0"/>
              <a:t>Phil Jackson: https://commons.wikimedia.org/wiki/File:Phil_Jackson_3_cropped.jpg</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9</a:t>
            </a:fld>
            <a:endParaRPr lang="en-US" dirty="0"/>
          </a:p>
        </p:txBody>
      </p:sp>
    </p:spTree>
    <p:extLst>
      <p:ext uri="{BB962C8B-B14F-4D97-AF65-F5344CB8AC3E}">
        <p14:creationId xmlns:p14="http://schemas.microsoft.com/office/powerpoint/2010/main" val="227551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https://en.wikipedia.org/wiki/Alexander_the_Great </a:t>
            </a:r>
          </a:p>
        </p:txBody>
      </p:sp>
      <p:sp>
        <p:nvSpPr>
          <p:cNvPr id="4" name="Slide Number Placeholder 3"/>
          <p:cNvSpPr>
            <a:spLocks noGrp="1"/>
          </p:cNvSpPr>
          <p:nvPr>
            <p:ph type="sldNum" sz="quarter" idx="10"/>
          </p:nvPr>
        </p:nvSpPr>
        <p:spPr/>
        <p:txBody>
          <a:bodyPr/>
          <a:lstStyle/>
          <a:p>
            <a:fld id="{47E0BEE6-E204-42B7-AFBF-BD8CC5A2BF47}" type="slidenum">
              <a:rPr lang="en-US" smtClean="0"/>
              <a:t>14</a:t>
            </a:fld>
            <a:endParaRPr lang="en-US" dirty="0"/>
          </a:p>
        </p:txBody>
      </p:sp>
    </p:spTree>
    <p:extLst>
      <p:ext uri="{BB962C8B-B14F-4D97-AF65-F5344CB8AC3E}">
        <p14:creationId xmlns:p14="http://schemas.microsoft.com/office/powerpoint/2010/main" val="2985184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https://commons.wikimedia.org/wiki/File:Portrait_Gandhi.jpg </a:t>
            </a:r>
          </a:p>
        </p:txBody>
      </p:sp>
      <p:sp>
        <p:nvSpPr>
          <p:cNvPr id="4" name="Slide Number Placeholder 3"/>
          <p:cNvSpPr>
            <a:spLocks noGrp="1"/>
          </p:cNvSpPr>
          <p:nvPr>
            <p:ph type="sldNum" sz="quarter" idx="10"/>
          </p:nvPr>
        </p:nvSpPr>
        <p:spPr/>
        <p:txBody>
          <a:bodyPr/>
          <a:lstStyle/>
          <a:p>
            <a:fld id="{47E0BEE6-E204-42B7-AFBF-BD8CC5A2BF47}" type="slidenum">
              <a:rPr lang="en-US" smtClean="0"/>
              <a:t>16</a:t>
            </a:fld>
            <a:endParaRPr lang="en-US" dirty="0"/>
          </a:p>
        </p:txBody>
      </p:sp>
    </p:spTree>
    <p:extLst>
      <p:ext uri="{BB962C8B-B14F-4D97-AF65-F5344CB8AC3E}">
        <p14:creationId xmlns:p14="http://schemas.microsoft.com/office/powerpoint/2010/main" val="878622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https://commons.wikimedia.org/wiki/File:Harriet_Tubman_image.jpg</a:t>
            </a:r>
          </a:p>
        </p:txBody>
      </p:sp>
      <p:sp>
        <p:nvSpPr>
          <p:cNvPr id="4" name="Slide Number Placeholder 3"/>
          <p:cNvSpPr>
            <a:spLocks noGrp="1"/>
          </p:cNvSpPr>
          <p:nvPr>
            <p:ph type="sldNum" sz="quarter" idx="10"/>
          </p:nvPr>
        </p:nvSpPr>
        <p:spPr/>
        <p:txBody>
          <a:bodyPr/>
          <a:lstStyle/>
          <a:p>
            <a:fld id="{47E0BEE6-E204-42B7-AFBF-BD8CC5A2BF47}" type="slidenum">
              <a:rPr lang="en-US" smtClean="0"/>
              <a:t>18</a:t>
            </a:fld>
            <a:endParaRPr lang="en-US" dirty="0"/>
          </a:p>
        </p:txBody>
      </p:sp>
    </p:spTree>
    <p:extLst>
      <p:ext uri="{BB962C8B-B14F-4D97-AF65-F5344CB8AC3E}">
        <p14:creationId xmlns:p14="http://schemas.microsoft.com/office/powerpoint/2010/main" val="2136533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https://en.m.wikipedia.org/wiki/File:Abraham_Lincoln_small.png</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20</a:t>
            </a:fld>
            <a:endParaRPr lang="en-US" dirty="0"/>
          </a:p>
        </p:txBody>
      </p:sp>
    </p:spTree>
    <p:extLst>
      <p:ext uri="{BB962C8B-B14F-4D97-AF65-F5344CB8AC3E}">
        <p14:creationId xmlns:p14="http://schemas.microsoft.com/office/powerpoint/2010/main" val="3090120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Lincoln: https://en.wikipedia.org/wiki/Abraham_Lincoln_and_slavery </a:t>
            </a:r>
          </a:p>
          <a:p>
            <a:r>
              <a:rPr lang="en-US" dirty="0"/>
              <a:t>FDR: https://commons.wikimedia.org/wiki/File:FDR-April-11-1945.jpg</a:t>
            </a:r>
          </a:p>
          <a:p>
            <a:r>
              <a:rPr lang="en-US" dirty="0"/>
              <a:t>Washington:</a:t>
            </a:r>
            <a:r>
              <a:rPr lang="en-US" baseline="0" dirty="0"/>
              <a:t> https://en.wikipedia.org/wiki/George_Washington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29</a:t>
            </a:fld>
            <a:endParaRPr lang="en-US" dirty="0"/>
          </a:p>
        </p:txBody>
      </p:sp>
    </p:spTree>
    <p:extLst>
      <p:ext uri="{BB962C8B-B14F-4D97-AF65-F5344CB8AC3E}">
        <p14:creationId xmlns:p14="http://schemas.microsoft.com/office/powerpoint/2010/main" val="3954163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1/9/2017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4052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055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871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314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167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88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399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194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4352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28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77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1/9/2017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296196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WJKFeZEtXHg" TargetMode="Externa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fdZtDucLpTw" TargetMode="Externa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a5SMyfbWYyE" TargetMode="Externa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2" y="758952"/>
            <a:ext cx="4921079" cy="4041648"/>
          </a:xfrm>
        </p:spPr>
        <p:txBody>
          <a:bodyPr>
            <a:normAutofit/>
          </a:bodyPr>
          <a:lstStyle/>
          <a:p>
            <a:r>
              <a:rPr lang="en-US" sz="6600" dirty="0"/>
              <a:t>Leadership</a:t>
            </a:r>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Soft Skills</a:t>
            </a:r>
          </a:p>
        </p:txBody>
      </p:sp>
    </p:spTree>
    <p:extLst>
      <p:ext uri="{BB962C8B-B14F-4D97-AF65-F5344CB8AC3E}">
        <p14:creationId xmlns:p14="http://schemas.microsoft.com/office/powerpoint/2010/main" val="330352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p:txBody>
          <a:bodyPr>
            <a:normAutofit/>
          </a:bodyPr>
          <a:lstStyle/>
          <a:p>
            <a:pPr>
              <a:lnSpc>
                <a:spcPct val="150000"/>
              </a:lnSpc>
            </a:pPr>
            <a:r>
              <a:rPr lang="en-US" sz="2800" dirty="0"/>
              <a:t>Leadership has to do with interpersonal influence</a:t>
            </a:r>
          </a:p>
          <a:p>
            <a:pPr>
              <a:lnSpc>
                <a:spcPct val="150000"/>
              </a:lnSpc>
            </a:pPr>
            <a:r>
              <a:rPr lang="en-US" sz="2800" dirty="0"/>
              <a:t>The more influence you have, the greater your ability to affect the lives of others—for better, or for worse. </a:t>
            </a:r>
          </a:p>
        </p:txBody>
      </p:sp>
    </p:spTree>
    <p:extLst>
      <p:ext uri="{BB962C8B-B14F-4D97-AF65-F5344CB8AC3E}">
        <p14:creationId xmlns:p14="http://schemas.microsoft.com/office/powerpoint/2010/main" val="267926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Leadership Styles Through History</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3405253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a:t>
            </a:r>
          </a:p>
        </p:txBody>
      </p:sp>
      <p:sp>
        <p:nvSpPr>
          <p:cNvPr id="3" name="Content Placeholder 2"/>
          <p:cNvSpPr>
            <a:spLocks noGrp="1"/>
          </p:cNvSpPr>
          <p:nvPr>
            <p:ph idx="1"/>
          </p:nvPr>
        </p:nvSpPr>
        <p:spPr/>
        <p:txBody>
          <a:bodyPr>
            <a:normAutofit/>
          </a:bodyPr>
          <a:lstStyle/>
          <a:p>
            <a:pPr>
              <a:lnSpc>
                <a:spcPct val="150000"/>
              </a:lnSpc>
            </a:pPr>
            <a:r>
              <a:rPr lang="en-US" sz="2800" dirty="0"/>
              <a:t>Why do some people make </a:t>
            </a:r>
            <a:r>
              <a:rPr lang="en-US" sz="2800" dirty="0">
                <a:solidFill>
                  <a:srgbClr val="0070C0"/>
                </a:solidFill>
              </a:rPr>
              <a:t>good</a:t>
            </a:r>
            <a:r>
              <a:rPr lang="en-US" sz="2800" dirty="0"/>
              <a:t> leaders, and others </a:t>
            </a:r>
            <a:r>
              <a:rPr lang="en-US" sz="2800" i="1" dirty="0">
                <a:solidFill>
                  <a:srgbClr val="FF0000"/>
                </a:solidFill>
              </a:rPr>
              <a:t>not</a:t>
            </a:r>
            <a:r>
              <a:rPr lang="en-US" sz="2800" dirty="0"/>
              <a:t>?</a:t>
            </a:r>
          </a:p>
          <a:p>
            <a:pPr>
              <a:lnSpc>
                <a:spcPct val="150000"/>
              </a:lnSpc>
            </a:pPr>
            <a:r>
              <a:rPr lang="en-US" sz="2800" dirty="0"/>
              <a:t>What is the </a:t>
            </a:r>
            <a:r>
              <a:rPr lang="en-US" sz="2800" b="1" dirty="0"/>
              <a:t>formula</a:t>
            </a:r>
            <a:r>
              <a:rPr lang="en-US" sz="2800" dirty="0"/>
              <a:t> for leadership?  </a:t>
            </a:r>
          </a:p>
        </p:txBody>
      </p:sp>
    </p:spTree>
    <p:extLst>
      <p:ext uri="{BB962C8B-B14F-4D97-AF65-F5344CB8AC3E}">
        <p14:creationId xmlns:p14="http://schemas.microsoft.com/office/powerpoint/2010/main" val="110462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a:t>
            </a:r>
          </a:p>
        </p:txBody>
      </p:sp>
      <p:sp>
        <p:nvSpPr>
          <p:cNvPr id="3" name="Content Placeholder 2"/>
          <p:cNvSpPr>
            <a:spLocks noGrp="1"/>
          </p:cNvSpPr>
          <p:nvPr>
            <p:ph idx="1"/>
          </p:nvPr>
        </p:nvSpPr>
        <p:spPr/>
        <p:txBody>
          <a:bodyPr>
            <a:normAutofit/>
          </a:bodyPr>
          <a:lstStyle/>
          <a:p>
            <a:r>
              <a:rPr lang="en-US" sz="2400" dirty="0"/>
              <a:t>The truth is, </a:t>
            </a:r>
            <a:r>
              <a:rPr lang="en-US" sz="2400" b="1" dirty="0"/>
              <a:t>there is no set formula</a:t>
            </a:r>
            <a:r>
              <a:rPr lang="en-US" sz="2400" dirty="0"/>
              <a:t> for leadership. </a:t>
            </a:r>
          </a:p>
          <a:p>
            <a:r>
              <a:rPr lang="en-US" sz="2400" dirty="0"/>
              <a:t>Every great leader has his/her </a:t>
            </a:r>
            <a:r>
              <a:rPr lang="en-US" sz="2400" dirty="0">
                <a:solidFill>
                  <a:srgbClr val="0070C0"/>
                </a:solidFill>
              </a:rPr>
              <a:t>style</a:t>
            </a:r>
            <a:r>
              <a:rPr lang="en-US" sz="2400" dirty="0"/>
              <a:t>. Let’s look at a few: </a:t>
            </a:r>
          </a:p>
          <a:p>
            <a:pPr marL="457200" indent="-457200">
              <a:buFont typeface="+mj-lt"/>
              <a:buAutoNum type="alphaUcPeriod"/>
            </a:pPr>
            <a:r>
              <a:rPr lang="en-US" sz="2400" dirty="0"/>
              <a:t>Alexander the Great (strategist)</a:t>
            </a:r>
          </a:p>
          <a:p>
            <a:pPr marL="457200" indent="-457200">
              <a:buFont typeface="+mj-lt"/>
              <a:buAutoNum type="alphaUcPeriod"/>
            </a:pPr>
            <a:r>
              <a:rPr lang="en-US" sz="2400" dirty="0"/>
              <a:t>Mahatma Gandhi (pacifist)</a:t>
            </a:r>
          </a:p>
          <a:p>
            <a:pPr marL="457200" indent="-457200">
              <a:buFont typeface="+mj-lt"/>
              <a:buAutoNum type="alphaUcPeriod"/>
            </a:pPr>
            <a:r>
              <a:rPr lang="en-US" sz="2400" dirty="0"/>
              <a:t>Harriet Tubman (savior) </a:t>
            </a:r>
          </a:p>
          <a:p>
            <a:pPr marL="457200" indent="-457200">
              <a:buFont typeface="+mj-lt"/>
              <a:buAutoNum type="alphaUcPeriod"/>
            </a:pPr>
            <a:r>
              <a:rPr lang="en-US" sz="2400" dirty="0"/>
              <a:t>Abraham Lincoln (inspirer)</a:t>
            </a:r>
          </a:p>
          <a:p>
            <a:endParaRPr lang="en-US" sz="2400" dirty="0"/>
          </a:p>
          <a:p>
            <a:endParaRPr lang="en-US" sz="2400" dirty="0"/>
          </a:p>
          <a:p>
            <a:endParaRPr lang="en-US" sz="2400" dirty="0"/>
          </a:p>
        </p:txBody>
      </p:sp>
    </p:spTree>
    <p:extLst>
      <p:ext uri="{BB962C8B-B14F-4D97-AF65-F5344CB8AC3E}">
        <p14:creationId xmlns:p14="http://schemas.microsoft.com/office/powerpoint/2010/main" val="388427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2777" r="46119"/>
          <a:stretch/>
        </p:blipFill>
        <p:spPr>
          <a:xfrm>
            <a:off x="20" y="10"/>
            <a:ext cx="3555185" cy="6857990"/>
          </a:xfrm>
          <a:prstGeom prst="rect">
            <a:avLst/>
          </a:prstGeom>
        </p:spPr>
      </p:pic>
      <p:sp>
        <p:nvSpPr>
          <p:cNvPr id="2" name="Title 1"/>
          <p:cNvSpPr>
            <a:spLocks noGrp="1"/>
          </p:cNvSpPr>
          <p:nvPr>
            <p:ph type="title"/>
          </p:nvPr>
        </p:nvSpPr>
        <p:spPr>
          <a:xfrm>
            <a:off x="3937994" y="365760"/>
            <a:ext cx="6977857" cy="1325562"/>
          </a:xfrm>
        </p:spPr>
        <p:txBody>
          <a:bodyPr>
            <a:normAutofit/>
          </a:bodyPr>
          <a:lstStyle/>
          <a:p>
            <a:r>
              <a:rPr lang="en-US" dirty="0"/>
              <a:t>Alexander the Great </a:t>
            </a:r>
          </a:p>
        </p:txBody>
      </p:sp>
      <p:sp>
        <p:nvSpPr>
          <p:cNvPr id="3" name="Content Placeholder 2"/>
          <p:cNvSpPr>
            <a:spLocks noGrp="1"/>
          </p:cNvSpPr>
          <p:nvPr>
            <p:ph idx="1"/>
          </p:nvPr>
        </p:nvSpPr>
        <p:spPr>
          <a:xfrm>
            <a:off x="3937994" y="1828800"/>
            <a:ext cx="6977857" cy="4351337"/>
          </a:xfrm>
        </p:spPr>
        <p:txBody>
          <a:bodyPr>
            <a:normAutofit/>
          </a:bodyPr>
          <a:lstStyle/>
          <a:p>
            <a:r>
              <a:rPr lang="en-US" sz="2000" dirty="0"/>
              <a:t>Alexander the Great led the Macedonian Empire and military with precision and understanding. Having been taught by Aristotle and inheriting an experienced and skilled army, he was never defeated in battle due to his tactical brilliance. His strategies are still studied today. </a:t>
            </a:r>
          </a:p>
          <a:p>
            <a:r>
              <a:rPr lang="en-US" sz="2000" dirty="0"/>
              <a:t>At his empire’s peak, it was the largest in the world, stretching from Europe to Asia and Africa. Alexander reigned as Pharaoh of Egypt, King of Persia, King of Asia, and King of Macedonia simultaneously. He willed his empire forward and drove its radical expanse.  </a:t>
            </a:r>
          </a:p>
        </p:txBody>
      </p:sp>
    </p:spTree>
    <p:extLst>
      <p:ext uri="{BB962C8B-B14F-4D97-AF65-F5344CB8AC3E}">
        <p14:creationId xmlns:p14="http://schemas.microsoft.com/office/powerpoint/2010/main" val="253347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Alexander the Great </a:t>
            </a:r>
          </a:p>
        </p:txBody>
      </p:sp>
      <p:sp>
        <p:nvSpPr>
          <p:cNvPr id="3" name="Content Placeholder 2"/>
          <p:cNvSpPr>
            <a:spLocks noGrp="1"/>
          </p:cNvSpPr>
          <p:nvPr>
            <p:ph idx="1"/>
          </p:nvPr>
        </p:nvSpPr>
        <p:spPr/>
        <p:txBody>
          <a:bodyPr>
            <a:normAutofit/>
          </a:bodyPr>
          <a:lstStyle/>
          <a:p>
            <a:r>
              <a:rPr lang="en-US" sz="2400" dirty="0"/>
              <a:t>Style: </a:t>
            </a:r>
            <a:r>
              <a:rPr lang="en-US" sz="2400" b="1" dirty="0"/>
              <a:t>militant strategist</a:t>
            </a:r>
            <a:endParaRPr lang="en-US" sz="2400" dirty="0"/>
          </a:p>
          <a:p>
            <a:r>
              <a:rPr lang="en-US" sz="2400" dirty="0"/>
              <a:t>Similar leaders: Genghis Khan, Napoleon Bonaparte</a:t>
            </a:r>
          </a:p>
          <a:p>
            <a:r>
              <a:rPr lang="en-US" sz="2400" dirty="0"/>
              <a:t>Alexander combined a unique understanding of military operations and an insatiable hunger for further conquest.  These only worked due to his incredible strategic gifts.  </a:t>
            </a:r>
          </a:p>
          <a:p>
            <a:endParaRPr lang="en-US" sz="2400" dirty="0"/>
          </a:p>
          <a:p>
            <a:pPr marL="0" indent="0" algn="ctr">
              <a:buNone/>
            </a:pPr>
            <a:r>
              <a:rPr lang="en-US" sz="2400" dirty="0">
                <a:solidFill>
                  <a:srgbClr val="FF0000"/>
                </a:solidFill>
              </a:rPr>
              <a:t>“</a:t>
            </a:r>
            <a:r>
              <a:rPr lang="en-US" sz="2400" i="1" dirty="0">
                <a:solidFill>
                  <a:srgbClr val="FF0000"/>
                </a:solidFill>
              </a:rPr>
              <a:t>There is nothing impossible to him who will try.”</a:t>
            </a:r>
            <a:endParaRPr lang="en-US" sz="2400" dirty="0">
              <a:solidFill>
                <a:srgbClr val="FF0000"/>
              </a:solidFill>
            </a:endParaRPr>
          </a:p>
        </p:txBody>
      </p:sp>
    </p:spTree>
    <p:extLst>
      <p:ext uri="{BB962C8B-B14F-4D97-AF65-F5344CB8AC3E}">
        <p14:creationId xmlns:p14="http://schemas.microsoft.com/office/powerpoint/2010/main" val="222791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grpId="0" nodeType="clickEffect">
                                  <p:stCondLst>
                                    <p:cond delay="0"/>
                                  </p:stCondLst>
                                  <p:childTnLst>
                                    <p:animScale>
                                      <p:cBhvr>
                                        <p:cTn id="21" dur="2000" fill="hold"/>
                                        <p:tgtEl>
                                          <p:spTgt spid="3">
                                            <p:txEl>
                                              <p:pRg st="4" end="4"/>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14" r="9759"/>
          <a:stretch/>
        </p:blipFill>
        <p:spPr>
          <a:xfrm>
            <a:off x="8086214" y="0"/>
            <a:ext cx="4105786" cy="6857990"/>
          </a:xfrm>
          <a:prstGeom prst="rect">
            <a:avLst/>
          </a:prstGeom>
        </p:spPr>
      </p:pic>
      <p:sp>
        <p:nvSpPr>
          <p:cNvPr id="2" name="Title 1"/>
          <p:cNvSpPr>
            <a:spLocks noGrp="1"/>
          </p:cNvSpPr>
          <p:nvPr>
            <p:ph type="title"/>
          </p:nvPr>
        </p:nvSpPr>
        <p:spPr>
          <a:xfrm>
            <a:off x="1261872" y="365760"/>
            <a:ext cx="6091428" cy="1325562"/>
          </a:xfrm>
        </p:spPr>
        <p:txBody>
          <a:bodyPr>
            <a:normAutofit/>
          </a:bodyPr>
          <a:lstStyle/>
          <a:p>
            <a:r>
              <a:rPr lang="en-US" dirty="0"/>
              <a:t>Mahatma Gandhi </a:t>
            </a:r>
          </a:p>
        </p:txBody>
      </p:sp>
      <p:sp>
        <p:nvSpPr>
          <p:cNvPr id="3" name="Content Placeholder 2"/>
          <p:cNvSpPr>
            <a:spLocks noGrp="1"/>
          </p:cNvSpPr>
          <p:nvPr>
            <p:ph idx="1"/>
          </p:nvPr>
        </p:nvSpPr>
        <p:spPr>
          <a:xfrm>
            <a:off x="1261872" y="1828800"/>
            <a:ext cx="6091428" cy="4351337"/>
          </a:xfrm>
        </p:spPr>
        <p:txBody>
          <a:bodyPr>
            <a:normAutofit/>
          </a:bodyPr>
          <a:lstStyle/>
          <a:p>
            <a:r>
              <a:rPr lang="en-US" sz="2000" dirty="0"/>
              <a:t>Mohandas </a:t>
            </a:r>
            <a:r>
              <a:rPr lang="en-US" sz="2000" dirty="0" err="1"/>
              <a:t>Karamchand</a:t>
            </a:r>
            <a:r>
              <a:rPr lang="en-US" sz="2000" dirty="0"/>
              <a:t> Gandhi was the leader of a British-owned India, who labored with a firm resolve for his country’s civil rights—and later on, for the rights of all people.  His commitment to pacifism, justice, and truth are unparalleled, demonstrated in his peaceful resistance and long protest fasts—going for long periods of time without sustenance. </a:t>
            </a:r>
          </a:p>
          <a:p>
            <a:r>
              <a:rPr lang="en-US" sz="2000" dirty="0"/>
              <a:t>The title “Mahatma” is Sanskrit for “high-souled” and “venerable”, and indicates the world-renowned respect he garnered for his actions and influence</a:t>
            </a:r>
            <a:r>
              <a:rPr lang="en-US" dirty="0"/>
              <a:t>.  </a:t>
            </a:r>
          </a:p>
        </p:txBody>
      </p:sp>
    </p:spTree>
    <p:extLst>
      <p:ext uri="{BB962C8B-B14F-4D97-AF65-F5344CB8AC3E}">
        <p14:creationId xmlns:p14="http://schemas.microsoft.com/office/powerpoint/2010/main" val="21719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Mahatma Gandhi </a:t>
            </a:r>
          </a:p>
        </p:txBody>
      </p:sp>
      <p:sp>
        <p:nvSpPr>
          <p:cNvPr id="3" name="Content Placeholder 2"/>
          <p:cNvSpPr>
            <a:spLocks noGrp="1"/>
          </p:cNvSpPr>
          <p:nvPr>
            <p:ph idx="1"/>
          </p:nvPr>
        </p:nvSpPr>
        <p:spPr/>
        <p:txBody>
          <a:bodyPr>
            <a:normAutofit/>
          </a:bodyPr>
          <a:lstStyle/>
          <a:p>
            <a:r>
              <a:rPr lang="en-US" sz="2400" dirty="0"/>
              <a:t>Style: </a:t>
            </a:r>
            <a:r>
              <a:rPr lang="en-US" sz="2400" b="1" dirty="0"/>
              <a:t>peaceful resistance</a:t>
            </a:r>
          </a:p>
          <a:p>
            <a:r>
              <a:rPr lang="en-US" sz="2400" dirty="0"/>
              <a:t>Similar leaders: Martin Luther King Jr., Jesus Christ</a:t>
            </a:r>
          </a:p>
          <a:p>
            <a:r>
              <a:rPr lang="en-US" sz="2400" dirty="0"/>
              <a:t>Through his staunch personal commitment to peace, justice, and truth, Gandhi led his people—and the world—through his selfless example.  </a:t>
            </a:r>
          </a:p>
          <a:p>
            <a:endParaRPr lang="en-US" sz="2400" dirty="0"/>
          </a:p>
          <a:p>
            <a:pPr marL="0" indent="0" algn="ctr">
              <a:buNone/>
            </a:pPr>
            <a:r>
              <a:rPr lang="en-US" sz="2400" i="1" dirty="0">
                <a:solidFill>
                  <a:srgbClr val="FF0000"/>
                </a:solidFill>
              </a:rPr>
              <a:t>“You must be the change you wish to see in the world.”</a:t>
            </a:r>
            <a:endParaRPr lang="en-US" sz="2400" dirty="0">
              <a:solidFill>
                <a:srgbClr val="FF0000"/>
              </a:solidFill>
            </a:endParaRPr>
          </a:p>
        </p:txBody>
      </p:sp>
    </p:spTree>
    <p:extLst>
      <p:ext uri="{BB962C8B-B14F-4D97-AF65-F5344CB8AC3E}">
        <p14:creationId xmlns:p14="http://schemas.microsoft.com/office/powerpoint/2010/main" val="19260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grpId="0" nodeType="clickEffect">
                                  <p:stCondLst>
                                    <p:cond delay="0"/>
                                  </p:stCondLst>
                                  <p:childTnLst>
                                    <p:animScale>
                                      <p:cBhvr>
                                        <p:cTn id="21" dur="2000" fill="hold"/>
                                        <p:tgtEl>
                                          <p:spTgt spid="3">
                                            <p:txEl>
                                              <p:pRg st="4" end="4"/>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srcRect r="2" b="599"/>
          <a:stretch/>
        </p:blipFill>
        <p:spPr>
          <a:xfrm>
            <a:off x="20" y="-97654"/>
            <a:ext cx="4653291" cy="6955654"/>
          </a:xfrm>
          <a:prstGeom prst="rect">
            <a:avLst/>
          </a:prstGeom>
        </p:spPr>
      </p:pic>
      <p:sp>
        <p:nvSpPr>
          <p:cNvPr id="2" name="Title 1"/>
          <p:cNvSpPr>
            <a:spLocks noGrp="1"/>
          </p:cNvSpPr>
          <p:nvPr>
            <p:ph type="title"/>
          </p:nvPr>
        </p:nvSpPr>
        <p:spPr>
          <a:xfrm>
            <a:off x="4965290" y="365760"/>
            <a:ext cx="5997678" cy="1325562"/>
          </a:xfrm>
        </p:spPr>
        <p:txBody>
          <a:bodyPr>
            <a:normAutofit/>
          </a:bodyPr>
          <a:lstStyle/>
          <a:p>
            <a:r>
              <a:rPr lang="en-US" dirty="0"/>
              <a:t>Harriet Tubman </a:t>
            </a:r>
          </a:p>
        </p:txBody>
      </p:sp>
      <p:sp>
        <p:nvSpPr>
          <p:cNvPr id="3" name="Content Placeholder 2"/>
          <p:cNvSpPr>
            <a:spLocks noGrp="1"/>
          </p:cNvSpPr>
          <p:nvPr>
            <p:ph idx="1"/>
          </p:nvPr>
        </p:nvSpPr>
        <p:spPr>
          <a:xfrm>
            <a:off x="4965290" y="1828800"/>
            <a:ext cx="6015571" cy="4351337"/>
          </a:xfrm>
        </p:spPr>
        <p:txBody>
          <a:bodyPr>
            <a:noAutofit/>
          </a:bodyPr>
          <a:lstStyle/>
          <a:p>
            <a:r>
              <a:rPr lang="en-US" sz="2000" dirty="0"/>
              <a:t>Born into slavery, Harriet Tubman—nicknamed “Moses”—escaped from her masters after terrible mistreatment and suffering.  Famous as an Abolitionist, Tubman freed thousands from slavery by means of the Underground Railroad, a tremendously dangerous anti-slavery operation near the time of the Civil War.  </a:t>
            </a:r>
          </a:p>
          <a:p>
            <a:r>
              <a:rPr lang="en-US" sz="2000" dirty="0"/>
              <a:t>Apart from her work with slavery, Tubman also worked tirelessly as an activist for women’s suffrage and as a scout on the Union Side of the Civil War. She is regarded as a hero for underprivileged populations and will take President Jackson’s place on the American $20 bill.  </a:t>
            </a:r>
          </a:p>
        </p:txBody>
      </p:sp>
    </p:spTree>
    <p:extLst>
      <p:ext uri="{BB962C8B-B14F-4D97-AF65-F5344CB8AC3E}">
        <p14:creationId xmlns:p14="http://schemas.microsoft.com/office/powerpoint/2010/main" val="261263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Harriet Tubman </a:t>
            </a:r>
          </a:p>
        </p:txBody>
      </p:sp>
      <p:sp>
        <p:nvSpPr>
          <p:cNvPr id="3" name="Content Placeholder 2"/>
          <p:cNvSpPr>
            <a:spLocks noGrp="1"/>
          </p:cNvSpPr>
          <p:nvPr>
            <p:ph idx="1"/>
          </p:nvPr>
        </p:nvSpPr>
        <p:spPr/>
        <p:txBody>
          <a:bodyPr/>
          <a:lstStyle/>
          <a:p>
            <a:r>
              <a:rPr lang="en-US" sz="2400" dirty="0"/>
              <a:t>Style: </a:t>
            </a:r>
            <a:r>
              <a:rPr lang="en-US" sz="2400" b="1" dirty="0"/>
              <a:t>selfless liberator</a:t>
            </a:r>
            <a:endParaRPr lang="en-US" sz="2400" dirty="0"/>
          </a:p>
          <a:p>
            <a:r>
              <a:rPr lang="en-US" sz="2400" dirty="0"/>
              <a:t>Similar leaders: Moses, Nelson Mandela</a:t>
            </a:r>
          </a:p>
          <a:p>
            <a:r>
              <a:rPr lang="en-US" sz="2400" dirty="0"/>
              <a:t>Harriet Tubman’s commitment to all people’s freedom was the lifeblood of the American Abolitionist movement. </a:t>
            </a:r>
          </a:p>
          <a:p>
            <a:endParaRPr lang="en-US" sz="2400" dirty="0"/>
          </a:p>
          <a:p>
            <a:pPr marL="0" indent="0" algn="ctr">
              <a:buNone/>
            </a:pPr>
            <a:r>
              <a:rPr lang="en-US" sz="2400" i="1" dirty="0">
                <a:solidFill>
                  <a:srgbClr val="FF0000"/>
                </a:solidFill>
              </a:rPr>
              <a:t>I had reasoned this out in my mind, there was one of two things I had a right to, liberty or death; if I could not have one, I would have the other.</a:t>
            </a:r>
            <a:endParaRPr lang="en-US" sz="2400" dirty="0">
              <a:solidFill>
                <a:srgbClr val="FF0000"/>
              </a:solidFill>
            </a:endParaRPr>
          </a:p>
          <a:p>
            <a:endParaRPr lang="en-US" dirty="0"/>
          </a:p>
          <a:p>
            <a:endParaRPr lang="en-US" dirty="0"/>
          </a:p>
        </p:txBody>
      </p:sp>
    </p:spTree>
    <p:extLst>
      <p:ext uri="{BB962C8B-B14F-4D97-AF65-F5344CB8AC3E}">
        <p14:creationId xmlns:p14="http://schemas.microsoft.com/office/powerpoint/2010/main" val="127885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grpId="0" nodeType="clickEffect">
                                  <p:stCondLst>
                                    <p:cond delay="0"/>
                                  </p:stCondLst>
                                  <p:childTnLst>
                                    <p:animScale>
                                      <p:cBhvr>
                                        <p:cTn id="21" dur="2000" fill="hold"/>
                                        <p:tgtEl>
                                          <p:spTgt spid="3">
                                            <p:txEl>
                                              <p:pRg st="4" end="4"/>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a:t>
            </a:r>
          </a:p>
        </p:txBody>
      </p:sp>
      <p:sp>
        <p:nvSpPr>
          <p:cNvPr id="3" name="Content Placeholder 2"/>
          <p:cNvSpPr>
            <a:spLocks noGrp="1"/>
          </p:cNvSpPr>
          <p:nvPr>
            <p:ph idx="1"/>
          </p:nvPr>
        </p:nvSpPr>
        <p:spPr/>
        <p:txBody>
          <a:bodyPr>
            <a:normAutofit/>
          </a:bodyPr>
          <a:lstStyle/>
          <a:p>
            <a:r>
              <a:rPr lang="en-US" sz="2400" dirty="0"/>
              <a:t>Create small paper “medals” for the Leadership Formula activity (slide 25).  Have fun, and don’t worry about spending a bunch of time.   </a:t>
            </a:r>
          </a:p>
          <a:p>
            <a:pPr marL="0" indent="0" algn="ctr">
              <a:buNone/>
            </a:pPr>
            <a:r>
              <a:rPr lang="en-US" sz="2400" b="1" dirty="0">
                <a:solidFill>
                  <a:srgbClr val="FF0000"/>
                </a:solidFill>
              </a:rPr>
              <a:t>Awards</a:t>
            </a:r>
            <a:r>
              <a:rPr lang="en-US" sz="2400" dirty="0">
                <a:solidFill>
                  <a:srgbClr val="FF0000"/>
                </a:solidFill>
              </a:rPr>
              <a:t> </a:t>
            </a:r>
          </a:p>
          <a:p>
            <a:pPr marL="457200" indent="-457200">
              <a:buFont typeface="+mj-lt"/>
              <a:buAutoNum type="arabicPeriod"/>
            </a:pPr>
            <a:r>
              <a:rPr lang="en-US" sz="2400" dirty="0"/>
              <a:t>The</a:t>
            </a:r>
            <a:r>
              <a:rPr lang="en-US" sz="2400" b="1" dirty="0"/>
              <a:t> </a:t>
            </a:r>
            <a:r>
              <a:rPr lang="en-US" sz="2400" b="1" dirty="0">
                <a:solidFill>
                  <a:srgbClr val="00B050"/>
                </a:solidFill>
              </a:rPr>
              <a:t>Lincoln</a:t>
            </a:r>
            <a:r>
              <a:rPr lang="en-US" sz="2400" b="1" dirty="0"/>
              <a:t> </a:t>
            </a:r>
            <a:r>
              <a:rPr lang="en-US" sz="2400" dirty="0"/>
              <a:t>(most influential, innovative)</a:t>
            </a:r>
          </a:p>
          <a:p>
            <a:pPr marL="457200" indent="-457200">
              <a:buFont typeface="+mj-lt"/>
              <a:buAutoNum type="arabicPeriod"/>
            </a:pPr>
            <a:r>
              <a:rPr lang="en-US" sz="2400" dirty="0"/>
              <a:t>The</a:t>
            </a:r>
            <a:r>
              <a:rPr lang="en-US" sz="2400" b="1" dirty="0"/>
              <a:t> </a:t>
            </a:r>
            <a:r>
              <a:rPr lang="en-US" sz="2400" b="1" dirty="0">
                <a:solidFill>
                  <a:srgbClr val="0070C0"/>
                </a:solidFill>
              </a:rPr>
              <a:t>FDR</a:t>
            </a:r>
            <a:r>
              <a:rPr lang="en-US" sz="2400" b="1" dirty="0"/>
              <a:t> </a:t>
            </a:r>
            <a:r>
              <a:rPr lang="en-US" sz="2400" dirty="0"/>
              <a:t>(most real, accurate) </a:t>
            </a:r>
          </a:p>
          <a:p>
            <a:pPr marL="457200" indent="-457200">
              <a:buFont typeface="+mj-lt"/>
              <a:buAutoNum type="arabicPeriod"/>
            </a:pPr>
            <a:r>
              <a:rPr lang="en-US" sz="2400" dirty="0"/>
              <a:t>The</a:t>
            </a:r>
            <a:r>
              <a:rPr lang="en-US" sz="2400" b="1" dirty="0"/>
              <a:t> </a:t>
            </a:r>
            <a:r>
              <a:rPr lang="en-US" sz="2400" b="1" dirty="0">
                <a:solidFill>
                  <a:srgbClr val="FF0000"/>
                </a:solidFill>
              </a:rPr>
              <a:t>Washington</a:t>
            </a:r>
            <a:r>
              <a:rPr lang="en-US" sz="2400" b="1" dirty="0"/>
              <a:t> </a:t>
            </a:r>
            <a:r>
              <a:rPr lang="en-US" sz="2400" dirty="0"/>
              <a:t>(most popular)</a:t>
            </a:r>
          </a:p>
          <a:p>
            <a:pPr marL="0" indent="0">
              <a:buNone/>
            </a:pPr>
            <a:r>
              <a:rPr lang="en-US" sz="2400" dirty="0"/>
              <a:t>Have the Poll Everywhere ready before class (see next page for instructions)</a:t>
            </a:r>
          </a:p>
        </p:txBody>
      </p:sp>
    </p:spTree>
    <p:extLst>
      <p:ext uri="{BB962C8B-B14F-4D97-AF65-F5344CB8AC3E}">
        <p14:creationId xmlns:p14="http://schemas.microsoft.com/office/powerpoint/2010/main" val="50750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6857" t="1" r="7750" b="1"/>
          <a:stretch/>
        </p:blipFill>
        <p:spPr>
          <a:xfrm>
            <a:off x="7782791" y="0"/>
            <a:ext cx="4409209" cy="6858000"/>
          </a:xfrm>
          <a:prstGeom prst="rect">
            <a:avLst/>
          </a:prstGeom>
        </p:spPr>
      </p:pic>
      <p:sp>
        <p:nvSpPr>
          <p:cNvPr id="2" name="Title 1"/>
          <p:cNvSpPr>
            <a:spLocks noGrp="1"/>
          </p:cNvSpPr>
          <p:nvPr>
            <p:ph type="title"/>
          </p:nvPr>
        </p:nvSpPr>
        <p:spPr>
          <a:xfrm>
            <a:off x="1261872" y="365760"/>
            <a:ext cx="6091428" cy="1325562"/>
          </a:xfrm>
        </p:spPr>
        <p:txBody>
          <a:bodyPr>
            <a:normAutofit/>
          </a:bodyPr>
          <a:lstStyle/>
          <a:p>
            <a:r>
              <a:rPr lang="en-US" dirty="0"/>
              <a:t>Abraham Lincoln </a:t>
            </a:r>
          </a:p>
        </p:txBody>
      </p:sp>
      <p:sp>
        <p:nvSpPr>
          <p:cNvPr id="3" name="Content Placeholder 2"/>
          <p:cNvSpPr>
            <a:spLocks noGrp="1"/>
          </p:cNvSpPr>
          <p:nvPr>
            <p:ph idx="1"/>
          </p:nvPr>
        </p:nvSpPr>
        <p:spPr>
          <a:xfrm>
            <a:off x="1261872" y="1828800"/>
            <a:ext cx="6091428" cy="4351337"/>
          </a:xfrm>
        </p:spPr>
        <p:txBody>
          <a:bodyPr>
            <a:normAutofit/>
          </a:bodyPr>
          <a:lstStyle/>
          <a:p>
            <a:r>
              <a:rPr lang="en-US" sz="2000" dirty="0"/>
              <a:t>Abraham Lincoln grew up in poverty and learned to read and write in his Illinois log cabin.  Becoming a lawyer and member of the House of Representatives, he was later elected as 16</a:t>
            </a:r>
            <a:r>
              <a:rPr lang="en-US" sz="2000" baseline="30000" dirty="0"/>
              <a:t>th</a:t>
            </a:r>
            <a:r>
              <a:rPr lang="en-US" sz="2000" dirty="0"/>
              <a:t> President of the United States.  </a:t>
            </a:r>
          </a:p>
          <a:p>
            <a:r>
              <a:rPr lang="en-US" sz="2000" dirty="0"/>
              <a:t>Lincoln guided the nation through the Civil War and campaigned against slavery, and ultimately sealed his life with his blood. He was unrelentingly committed to justice and equality for all, and was known for his moving speeches, candor, and willingness to stand for his convictions—despite any opposition.  He is considered by some the greatest President in the history of the USA.  </a:t>
            </a:r>
          </a:p>
        </p:txBody>
      </p:sp>
    </p:spTree>
    <p:extLst>
      <p:ext uri="{BB962C8B-B14F-4D97-AF65-F5344CB8AC3E}">
        <p14:creationId xmlns:p14="http://schemas.microsoft.com/office/powerpoint/2010/main" val="95418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Abraham Lincoln </a:t>
            </a:r>
          </a:p>
        </p:txBody>
      </p:sp>
      <p:sp>
        <p:nvSpPr>
          <p:cNvPr id="3" name="Content Placeholder 2"/>
          <p:cNvSpPr>
            <a:spLocks noGrp="1"/>
          </p:cNvSpPr>
          <p:nvPr>
            <p:ph idx="1"/>
          </p:nvPr>
        </p:nvSpPr>
        <p:spPr/>
        <p:txBody>
          <a:bodyPr>
            <a:normAutofit/>
          </a:bodyPr>
          <a:lstStyle/>
          <a:p>
            <a:r>
              <a:rPr lang="en-US" sz="2400" dirty="0"/>
              <a:t>Style: </a:t>
            </a:r>
            <a:r>
              <a:rPr lang="en-US" sz="2400" b="1" dirty="0"/>
              <a:t>fervent inspirer</a:t>
            </a:r>
            <a:endParaRPr lang="en-US" sz="2400" dirty="0"/>
          </a:p>
          <a:p>
            <a:r>
              <a:rPr lang="en-US" sz="2400" dirty="0"/>
              <a:t>Similar leaders: FDR, JFK</a:t>
            </a:r>
          </a:p>
          <a:p>
            <a:r>
              <a:rPr lang="en-US" sz="2400" dirty="0"/>
              <a:t>Lincoln led by example and his unabashed commitment to the freedom of his people.  His speeches and policies are among the greatest building blocks of the nation.   </a:t>
            </a:r>
          </a:p>
          <a:p>
            <a:endParaRPr lang="en-US" sz="2400" dirty="0"/>
          </a:p>
          <a:p>
            <a:pPr marL="0" indent="0" algn="ctr">
              <a:buNone/>
            </a:pPr>
            <a:r>
              <a:rPr lang="en-US" sz="2400" i="1" dirty="0">
                <a:solidFill>
                  <a:srgbClr val="FF0000"/>
                </a:solidFill>
              </a:rPr>
              <a:t>Those who deny freedom to others deserve it not for themselves.</a:t>
            </a:r>
          </a:p>
          <a:p>
            <a:pPr marL="0" indent="0" algn="ctr">
              <a:buNone/>
            </a:pPr>
            <a:endParaRPr lang="en-US" sz="2400" i="1" dirty="0">
              <a:solidFill>
                <a:srgbClr val="FF0000"/>
              </a:solidFill>
            </a:endParaRPr>
          </a:p>
        </p:txBody>
      </p:sp>
    </p:spTree>
    <p:extLst>
      <p:ext uri="{BB962C8B-B14F-4D97-AF65-F5344CB8AC3E}">
        <p14:creationId xmlns:p14="http://schemas.microsoft.com/office/powerpoint/2010/main" val="6752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grpId="0" nodeType="clickEffect">
                                  <p:stCondLst>
                                    <p:cond delay="0"/>
                                  </p:stCondLst>
                                  <p:childTnLst>
                                    <p:animScale>
                                      <p:cBhvr>
                                        <p:cTn id="21" dur="2000" fill="hold"/>
                                        <p:tgtEl>
                                          <p:spTgt spid="3">
                                            <p:txEl>
                                              <p:pRg st="4" end="4"/>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 </a:t>
            </a:r>
          </a:p>
        </p:txBody>
      </p:sp>
      <p:sp>
        <p:nvSpPr>
          <p:cNvPr id="3" name="Content Placeholder 2"/>
          <p:cNvSpPr>
            <a:spLocks noGrp="1"/>
          </p:cNvSpPr>
          <p:nvPr>
            <p:ph idx="1"/>
          </p:nvPr>
        </p:nvSpPr>
        <p:spPr/>
        <p:txBody>
          <a:bodyPr>
            <a:normAutofit/>
          </a:bodyPr>
          <a:lstStyle/>
          <a:p>
            <a:pPr>
              <a:lnSpc>
                <a:spcPct val="150000"/>
              </a:lnSpc>
            </a:pPr>
            <a:r>
              <a:rPr lang="en-US" sz="2800" dirty="0"/>
              <a:t>We’ve talked about military leaders, nonviolent  resisters, underground rebels, and civil servants.  </a:t>
            </a:r>
          </a:p>
          <a:p>
            <a:pPr>
              <a:lnSpc>
                <a:spcPct val="150000"/>
              </a:lnSpc>
            </a:pPr>
            <a:r>
              <a:rPr lang="en-US" sz="2800" dirty="0"/>
              <a:t>What other leadership styles have you seen, besides those we have covered?  </a:t>
            </a:r>
          </a:p>
          <a:p>
            <a:pPr>
              <a:lnSpc>
                <a:spcPct val="150000"/>
              </a:lnSpc>
            </a:pPr>
            <a:r>
              <a:rPr lang="en-US" sz="2800" dirty="0"/>
              <a:t>Who exemplifies that style?  </a:t>
            </a:r>
          </a:p>
        </p:txBody>
      </p:sp>
    </p:spTree>
    <p:extLst>
      <p:ext uri="{BB962C8B-B14F-4D97-AF65-F5344CB8AC3E}">
        <p14:creationId xmlns:p14="http://schemas.microsoft.com/office/powerpoint/2010/main" val="208437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Take-away</a:t>
            </a:r>
          </a:p>
        </p:txBody>
      </p:sp>
      <p:sp>
        <p:nvSpPr>
          <p:cNvPr id="5" name="Content Placeholder 4"/>
          <p:cNvSpPr>
            <a:spLocks noGrp="1"/>
          </p:cNvSpPr>
          <p:nvPr>
            <p:ph idx="1"/>
          </p:nvPr>
        </p:nvSpPr>
        <p:spPr>
          <a:xfrm>
            <a:off x="2639961" y="1828800"/>
            <a:ext cx="6282814" cy="4351337"/>
          </a:xfrm>
        </p:spPr>
        <p:txBody>
          <a:bodyPr>
            <a:normAutofit/>
          </a:bodyPr>
          <a:lstStyle/>
          <a:p>
            <a:pPr marL="0" indent="0" algn="ctr">
              <a:lnSpc>
                <a:spcPct val="150000"/>
              </a:lnSpc>
              <a:buNone/>
            </a:pPr>
            <a:endParaRPr lang="en-US" sz="2800" i="1" dirty="0"/>
          </a:p>
          <a:p>
            <a:pPr marL="0" indent="0" algn="ctr">
              <a:lnSpc>
                <a:spcPct val="150000"/>
              </a:lnSpc>
              <a:buNone/>
            </a:pPr>
            <a:r>
              <a:rPr lang="en-US" sz="2800" i="1" dirty="0"/>
              <a:t>There are many </a:t>
            </a:r>
            <a:r>
              <a:rPr lang="en-US" sz="2800" i="1" dirty="0">
                <a:solidFill>
                  <a:srgbClr val="0070C0"/>
                </a:solidFill>
              </a:rPr>
              <a:t>formulas</a:t>
            </a:r>
            <a:r>
              <a:rPr lang="en-US" sz="2800" i="1" dirty="0"/>
              <a:t> for successful leadership</a:t>
            </a:r>
          </a:p>
        </p:txBody>
      </p:sp>
    </p:spTree>
    <p:extLst>
      <p:ext uri="{BB962C8B-B14F-4D97-AF65-F5344CB8AC3E}">
        <p14:creationId xmlns:p14="http://schemas.microsoft.com/office/powerpoint/2010/main" val="383501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61872" y="758952"/>
            <a:ext cx="8937677" cy="4041648"/>
          </a:xfrm>
        </p:spPr>
        <p:txBody>
          <a:bodyPr/>
          <a:lstStyle/>
          <a:p>
            <a:r>
              <a:rPr lang="en-US" dirty="0"/>
              <a:t>My Leadership Formula</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3903234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Formula </a:t>
            </a:r>
          </a:p>
        </p:txBody>
      </p:sp>
      <p:sp>
        <p:nvSpPr>
          <p:cNvPr id="5" name="Content Placeholder 4"/>
          <p:cNvSpPr>
            <a:spLocks noGrp="1"/>
          </p:cNvSpPr>
          <p:nvPr>
            <p:ph idx="1"/>
          </p:nvPr>
        </p:nvSpPr>
        <p:spPr/>
        <p:txBody>
          <a:bodyPr>
            <a:normAutofit/>
          </a:bodyPr>
          <a:lstStyle/>
          <a:p>
            <a:pPr>
              <a:lnSpc>
                <a:spcPct val="150000"/>
              </a:lnSpc>
            </a:pPr>
            <a:r>
              <a:rPr lang="en-US" sz="2800" dirty="0"/>
              <a:t>We've discussed the styles—or formulas for leadership—of great leaders throughout history. </a:t>
            </a:r>
          </a:p>
          <a:p>
            <a:pPr>
              <a:lnSpc>
                <a:spcPct val="150000"/>
              </a:lnSpc>
            </a:pPr>
            <a:r>
              <a:rPr lang="en-US" sz="2800" dirty="0"/>
              <a:t>Now, it’s time to think about your own formula! </a:t>
            </a:r>
          </a:p>
        </p:txBody>
      </p:sp>
    </p:spTree>
    <p:extLst>
      <p:ext uri="{BB962C8B-B14F-4D97-AF65-F5344CB8AC3E}">
        <p14:creationId xmlns:p14="http://schemas.microsoft.com/office/powerpoint/2010/main" val="29188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a:t>
            </a:r>
          </a:p>
        </p:txBody>
      </p:sp>
      <p:sp>
        <p:nvSpPr>
          <p:cNvPr id="3" name="Content Placeholder 2"/>
          <p:cNvSpPr>
            <a:spLocks noGrp="1"/>
          </p:cNvSpPr>
          <p:nvPr>
            <p:ph idx="1"/>
          </p:nvPr>
        </p:nvSpPr>
        <p:spPr/>
        <p:txBody>
          <a:bodyPr>
            <a:normAutofit/>
          </a:bodyPr>
          <a:lstStyle/>
          <a:p>
            <a:r>
              <a:rPr lang="en-US" sz="2800" dirty="0"/>
              <a:t>Come up with a cool (but accurate) formula for what leadership could be</a:t>
            </a:r>
          </a:p>
          <a:p>
            <a:r>
              <a:rPr lang="en-US" sz="2800" dirty="0"/>
              <a:t>Elements: </a:t>
            </a:r>
          </a:p>
          <a:p>
            <a:pPr lvl="1"/>
            <a:r>
              <a:rPr lang="en-US" sz="2800" dirty="0"/>
              <a:t>How to interact/relate with others</a:t>
            </a:r>
          </a:p>
          <a:p>
            <a:pPr lvl="1"/>
            <a:r>
              <a:rPr lang="en-US" sz="2800" dirty="0"/>
              <a:t>How to persuade others</a:t>
            </a:r>
          </a:p>
          <a:p>
            <a:pPr lvl="1"/>
            <a:r>
              <a:rPr lang="en-US" sz="2800" dirty="0"/>
              <a:t>How to present yourself to others </a:t>
            </a:r>
          </a:p>
          <a:p>
            <a:pPr lvl="1"/>
            <a:endParaRPr lang="en-US" sz="2200" dirty="0"/>
          </a:p>
        </p:txBody>
      </p:sp>
    </p:spTree>
    <p:extLst>
      <p:ext uri="{BB962C8B-B14F-4D97-AF65-F5344CB8AC3E}">
        <p14:creationId xmlns:p14="http://schemas.microsoft.com/office/powerpoint/2010/main" val="235423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a:t>
            </a:r>
            <a:r>
              <a:rPr lang="en-US" i="1" dirty="0"/>
              <a:t>(Personal)</a:t>
            </a:r>
            <a:endParaRPr lang="en-US" b="1" i="1" dirty="0"/>
          </a:p>
        </p:txBody>
      </p:sp>
      <p:sp>
        <p:nvSpPr>
          <p:cNvPr id="3" name="Content Placeholder 2"/>
          <p:cNvSpPr>
            <a:spLocks noGrp="1"/>
          </p:cNvSpPr>
          <p:nvPr>
            <p:ph idx="1"/>
          </p:nvPr>
        </p:nvSpPr>
        <p:spPr/>
        <p:txBody>
          <a:bodyPr>
            <a:normAutofit/>
          </a:bodyPr>
          <a:lstStyle/>
          <a:p>
            <a:r>
              <a:rPr lang="en-US" sz="2400" dirty="0"/>
              <a:t>Come up with a formula that best describes the way that you influence others.  Try to capture as much of yourself (e.g., tendencies, personality, likes/dislikes, etc.) with this formula. Be creative, dig deep, and have fun!</a:t>
            </a:r>
          </a:p>
          <a:p>
            <a:r>
              <a:rPr lang="en-US" sz="2400" dirty="0"/>
              <a:t> </a:t>
            </a:r>
            <a:r>
              <a:rPr lang="en-US" sz="2400" b="1" dirty="0"/>
              <a:t>Time: 10 minutes</a:t>
            </a:r>
          </a:p>
          <a:p>
            <a:pPr marL="0" indent="0" algn="ctr">
              <a:buNone/>
            </a:pPr>
            <a:r>
              <a:rPr lang="en-US" sz="2400" b="1" dirty="0">
                <a:solidFill>
                  <a:srgbClr val="FF0000"/>
                </a:solidFill>
              </a:rPr>
              <a:t>Awards</a:t>
            </a:r>
            <a:r>
              <a:rPr lang="en-US" sz="2400" dirty="0">
                <a:solidFill>
                  <a:srgbClr val="FF0000"/>
                </a:solidFill>
              </a:rPr>
              <a:t> </a:t>
            </a:r>
          </a:p>
          <a:p>
            <a:pPr marL="457200" indent="-457200">
              <a:buFont typeface="+mj-lt"/>
              <a:buAutoNum type="arabicPeriod"/>
            </a:pPr>
            <a:r>
              <a:rPr lang="en-US" sz="2400" dirty="0"/>
              <a:t>The</a:t>
            </a:r>
            <a:r>
              <a:rPr lang="en-US" sz="2400" b="1" dirty="0"/>
              <a:t> </a:t>
            </a:r>
            <a:r>
              <a:rPr lang="en-US" sz="2400" b="1" dirty="0">
                <a:solidFill>
                  <a:srgbClr val="00B050"/>
                </a:solidFill>
              </a:rPr>
              <a:t>Lincoln</a:t>
            </a:r>
            <a:r>
              <a:rPr lang="en-US" sz="2400" b="1" dirty="0"/>
              <a:t> </a:t>
            </a:r>
            <a:r>
              <a:rPr lang="en-US" sz="2400" dirty="0"/>
              <a:t>(most influential, innovative)</a:t>
            </a:r>
          </a:p>
          <a:p>
            <a:pPr marL="457200" indent="-457200">
              <a:buFont typeface="+mj-lt"/>
              <a:buAutoNum type="arabicPeriod"/>
            </a:pPr>
            <a:r>
              <a:rPr lang="en-US" sz="2400" dirty="0"/>
              <a:t>The</a:t>
            </a:r>
            <a:r>
              <a:rPr lang="en-US" sz="2400" b="1" dirty="0"/>
              <a:t> </a:t>
            </a:r>
            <a:r>
              <a:rPr lang="en-US" sz="2400" b="1" dirty="0">
                <a:solidFill>
                  <a:srgbClr val="0070C0"/>
                </a:solidFill>
              </a:rPr>
              <a:t>FDR</a:t>
            </a:r>
            <a:r>
              <a:rPr lang="en-US" sz="2400" b="1" dirty="0"/>
              <a:t> </a:t>
            </a:r>
            <a:r>
              <a:rPr lang="en-US" sz="2400" dirty="0"/>
              <a:t>(most real, accurate) </a:t>
            </a:r>
          </a:p>
          <a:p>
            <a:pPr marL="457200" indent="-457200">
              <a:buFont typeface="+mj-lt"/>
              <a:buAutoNum type="arabicPeriod"/>
            </a:pPr>
            <a:r>
              <a:rPr lang="en-US" sz="2400" dirty="0"/>
              <a:t>The</a:t>
            </a:r>
            <a:r>
              <a:rPr lang="en-US" sz="2400" b="1" dirty="0"/>
              <a:t> </a:t>
            </a:r>
            <a:r>
              <a:rPr lang="en-US" sz="2400" b="1" dirty="0">
                <a:solidFill>
                  <a:srgbClr val="FF0000"/>
                </a:solidFill>
              </a:rPr>
              <a:t>Washington</a:t>
            </a:r>
            <a:r>
              <a:rPr lang="en-US" sz="2400" b="1" dirty="0"/>
              <a:t> </a:t>
            </a:r>
            <a:r>
              <a:rPr lang="en-US" sz="2400" dirty="0"/>
              <a:t>(most popular)</a:t>
            </a:r>
          </a:p>
        </p:txBody>
      </p:sp>
      <p:sp>
        <p:nvSpPr>
          <p:cNvPr id="4" name="Rectangle 3"/>
          <p:cNvSpPr/>
          <p:nvPr/>
        </p:nvSpPr>
        <p:spPr>
          <a:xfrm>
            <a:off x="9857232" y="365760"/>
            <a:ext cx="989373" cy="769441"/>
          </a:xfrm>
          <a:prstGeom prst="rect">
            <a:avLst/>
          </a:prstGeom>
        </p:spPr>
        <p:txBody>
          <a:bodyPr wrap="none">
            <a:spAutoFit/>
          </a:bodyPr>
          <a:lstStyle/>
          <a:p>
            <a:r>
              <a:rPr lang="en-US" sz="4400" b="1" dirty="0">
                <a:solidFill>
                  <a:srgbClr val="FF0000"/>
                </a:solidFill>
              </a:rPr>
              <a:t>1/3</a:t>
            </a:r>
          </a:p>
        </p:txBody>
      </p:sp>
    </p:spTree>
    <p:extLst>
      <p:ext uri="{BB962C8B-B14F-4D97-AF65-F5344CB8AC3E}">
        <p14:creationId xmlns:p14="http://schemas.microsoft.com/office/powerpoint/2010/main" val="356978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a:t>
            </a:r>
            <a:r>
              <a:rPr lang="en-US" i="1" dirty="0"/>
              <a:t>(Mingle)</a:t>
            </a:r>
            <a:endParaRPr lang="en-US" b="1" dirty="0"/>
          </a:p>
        </p:txBody>
      </p:sp>
      <p:sp>
        <p:nvSpPr>
          <p:cNvPr id="3" name="Content Placeholder 2"/>
          <p:cNvSpPr>
            <a:spLocks noGrp="1"/>
          </p:cNvSpPr>
          <p:nvPr>
            <p:ph idx="1"/>
          </p:nvPr>
        </p:nvSpPr>
        <p:spPr/>
        <p:txBody>
          <a:bodyPr>
            <a:normAutofit/>
          </a:bodyPr>
          <a:lstStyle/>
          <a:p>
            <a:r>
              <a:rPr lang="en-US" sz="2400" dirty="0"/>
              <a:t>Share your formula with the members of your class in “conference style” (mingle with each other)</a:t>
            </a:r>
          </a:p>
          <a:p>
            <a:r>
              <a:rPr lang="en-US" sz="2400" dirty="0"/>
              <a:t>Look for most </a:t>
            </a:r>
            <a:r>
              <a:rPr lang="en-US" sz="2400" dirty="0">
                <a:solidFill>
                  <a:srgbClr val="00B050"/>
                </a:solidFill>
              </a:rPr>
              <a:t>influential</a:t>
            </a:r>
            <a:r>
              <a:rPr lang="en-US" sz="2400" dirty="0"/>
              <a:t>, </a:t>
            </a:r>
            <a:r>
              <a:rPr lang="en-US" sz="2400" dirty="0">
                <a:solidFill>
                  <a:srgbClr val="0070C0"/>
                </a:solidFill>
              </a:rPr>
              <a:t>real</a:t>
            </a:r>
            <a:r>
              <a:rPr lang="en-US" sz="2400" dirty="0"/>
              <a:t>, and </a:t>
            </a:r>
            <a:r>
              <a:rPr lang="en-US" sz="2400" dirty="0">
                <a:solidFill>
                  <a:srgbClr val="FF0000"/>
                </a:solidFill>
              </a:rPr>
              <a:t>popular</a:t>
            </a:r>
            <a:r>
              <a:rPr lang="en-US" sz="2400" dirty="0"/>
              <a:t>.  </a:t>
            </a:r>
          </a:p>
          <a:p>
            <a:r>
              <a:rPr lang="en-US" sz="2400" b="1" dirty="0"/>
              <a:t>Time: 5 minutes</a:t>
            </a:r>
            <a:endParaRPr lang="en-US" sz="2400" dirty="0"/>
          </a:p>
          <a:p>
            <a:endParaRPr lang="en-US" sz="2400" b="1" dirty="0"/>
          </a:p>
          <a:p>
            <a:r>
              <a:rPr lang="en-US" sz="2400" i="1" dirty="0"/>
              <a:t>Remember – the extent to which you “proselytize” your formula will influence your shot at the awards (i.e., fame and fortune)</a:t>
            </a:r>
          </a:p>
        </p:txBody>
      </p:sp>
      <p:sp>
        <p:nvSpPr>
          <p:cNvPr id="4" name="Rectangle 3"/>
          <p:cNvSpPr/>
          <p:nvPr/>
        </p:nvSpPr>
        <p:spPr>
          <a:xfrm>
            <a:off x="9857232" y="365760"/>
            <a:ext cx="989373" cy="769441"/>
          </a:xfrm>
          <a:prstGeom prst="rect">
            <a:avLst/>
          </a:prstGeom>
        </p:spPr>
        <p:txBody>
          <a:bodyPr wrap="none">
            <a:spAutoFit/>
          </a:bodyPr>
          <a:lstStyle/>
          <a:p>
            <a:r>
              <a:rPr lang="en-US" sz="4400" b="1" dirty="0">
                <a:solidFill>
                  <a:srgbClr val="FF0000"/>
                </a:solidFill>
              </a:rPr>
              <a:t>2/3</a:t>
            </a:r>
          </a:p>
        </p:txBody>
      </p:sp>
    </p:spTree>
    <p:extLst>
      <p:ext uri="{BB962C8B-B14F-4D97-AF65-F5344CB8AC3E}">
        <p14:creationId xmlns:p14="http://schemas.microsoft.com/office/powerpoint/2010/main" val="187826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0290" y="365760"/>
            <a:ext cx="8634222" cy="1325562"/>
          </a:xfrm>
        </p:spPr>
        <p:txBody>
          <a:bodyPr/>
          <a:lstStyle/>
          <a:p>
            <a:r>
              <a:rPr lang="en-US" dirty="0"/>
              <a:t>Activity  </a:t>
            </a:r>
            <a:r>
              <a:rPr lang="en-US" i="1" dirty="0"/>
              <a:t>(Vote)</a:t>
            </a:r>
            <a:endParaRPr lang="en-US" dirty="0"/>
          </a:p>
        </p:txBody>
      </p:sp>
      <p:sp>
        <p:nvSpPr>
          <p:cNvPr id="3" name="Content Placeholder 2"/>
          <p:cNvSpPr>
            <a:spLocks noGrp="1"/>
          </p:cNvSpPr>
          <p:nvPr>
            <p:ph idx="1"/>
          </p:nvPr>
        </p:nvSpPr>
        <p:spPr>
          <a:xfrm>
            <a:off x="2320290" y="1828800"/>
            <a:ext cx="7536942" cy="4351337"/>
          </a:xfrm>
        </p:spPr>
        <p:txBody>
          <a:bodyPr>
            <a:normAutofit/>
          </a:bodyPr>
          <a:lstStyle/>
          <a:p>
            <a:r>
              <a:rPr lang="en-US" sz="2400" dirty="0"/>
              <a:t>Time to vote for your favorites!  </a:t>
            </a:r>
          </a:p>
          <a:p>
            <a:pPr marL="0" indent="0" algn="ctr">
              <a:buNone/>
            </a:pPr>
            <a:endParaRPr lang="en-US" sz="2400" b="1" dirty="0">
              <a:solidFill>
                <a:srgbClr val="FF0000"/>
              </a:solidFill>
            </a:endParaRPr>
          </a:p>
          <a:p>
            <a:pPr marL="0" indent="0" algn="ctr">
              <a:buNone/>
            </a:pPr>
            <a:r>
              <a:rPr lang="en-US" sz="2400" b="1" dirty="0">
                <a:solidFill>
                  <a:srgbClr val="FF0000"/>
                </a:solidFill>
              </a:rPr>
              <a:t>Awards</a:t>
            </a:r>
            <a:r>
              <a:rPr lang="en-US" sz="2400" dirty="0">
                <a:solidFill>
                  <a:srgbClr val="FF0000"/>
                </a:solidFill>
              </a:rPr>
              <a:t> </a:t>
            </a:r>
          </a:p>
          <a:p>
            <a:pPr marL="457200" indent="-457200">
              <a:buFont typeface="+mj-lt"/>
              <a:buAutoNum type="arabicPeriod"/>
            </a:pPr>
            <a:r>
              <a:rPr lang="en-US" sz="2400" dirty="0"/>
              <a:t>The</a:t>
            </a:r>
            <a:r>
              <a:rPr lang="en-US" sz="2400" b="1" dirty="0"/>
              <a:t> </a:t>
            </a:r>
            <a:r>
              <a:rPr lang="en-US" sz="2400" b="1" dirty="0">
                <a:solidFill>
                  <a:srgbClr val="00B050"/>
                </a:solidFill>
              </a:rPr>
              <a:t>Lincoln</a:t>
            </a:r>
            <a:r>
              <a:rPr lang="en-US" sz="2400" b="1" dirty="0"/>
              <a:t> </a:t>
            </a:r>
            <a:r>
              <a:rPr lang="en-US" sz="2400" dirty="0"/>
              <a:t>(most influential, innovative)</a:t>
            </a:r>
          </a:p>
          <a:p>
            <a:pPr marL="457200" indent="-457200">
              <a:buFont typeface="+mj-lt"/>
              <a:buAutoNum type="arabicPeriod"/>
            </a:pPr>
            <a:r>
              <a:rPr lang="en-US" sz="2400" dirty="0"/>
              <a:t>The</a:t>
            </a:r>
            <a:r>
              <a:rPr lang="en-US" sz="2400" b="1" dirty="0"/>
              <a:t> </a:t>
            </a:r>
            <a:r>
              <a:rPr lang="en-US" sz="2400" b="1" dirty="0">
                <a:solidFill>
                  <a:srgbClr val="0070C0"/>
                </a:solidFill>
              </a:rPr>
              <a:t>FDR</a:t>
            </a:r>
            <a:r>
              <a:rPr lang="en-US" sz="2400" b="1" dirty="0"/>
              <a:t> </a:t>
            </a:r>
            <a:r>
              <a:rPr lang="en-US" sz="2400" dirty="0"/>
              <a:t>(most real, accurate) </a:t>
            </a:r>
          </a:p>
          <a:p>
            <a:pPr marL="457200" indent="-457200">
              <a:buFont typeface="+mj-lt"/>
              <a:buAutoNum type="arabicPeriod"/>
            </a:pPr>
            <a:r>
              <a:rPr lang="en-US" sz="2400" dirty="0"/>
              <a:t>The</a:t>
            </a:r>
            <a:r>
              <a:rPr lang="en-US" sz="2400" b="1" dirty="0"/>
              <a:t> </a:t>
            </a:r>
            <a:r>
              <a:rPr lang="en-US" sz="2400" b="1" dirty="0">
                <a:solidFill>
                  <a:srgbClr val="FF0000"/>
                </a:solidFill>
              </a:rPr>
              <a:t>Washington</a:t>
            </a:r>
            <a:r>
              <a:rPr lang="en-US" sz="2400" b="1" dirty="0"/>
              <a:t> </a:t>
            </a:r>
            <a:r>
              <a:rPr lang="en-US" sz="2400" dirty="0"/>
              <a:t>(most popular)</a:t>
            </a:r>
          </a:p>
        </p:txBody>
      </p:sp>
      <p:sp>
        <p:nvSpPr>
          <p:cNvPr id="4" name="Rectangle 3"/>
          <p:cNvSpPr/>
          <p:nvPr/>
        </p:nvSpPr>
        <p:spPr>
          <a:xfrm>
            <a:off x="9965139" y="365760"/>
            <a:ext cx="989373" cy="769441"/>
          </a:xfrm>
          <a:prstGeom prst="rect">
            <a:avLst/>
          </a:prstGeom>
        </p:spPr>
        <p:txBody>
          <a:bodyPr wrap="none">
            <a:spAutoFit/>
          </a:bodyPr>
          <a:lstStyle/>
          <a:p>
            <a:r>
              <a:rPr lang="en-US" sz="4400" b="1" dirty="0">
                <a:solidFill>
                  <a:srgbClr val="FF0000"/>
                </a:solidFill>
              </a:rPr>
              <a:t>3/3</a:t>
            </a:r>
          </a:p>
        </p:txBody>
      </p:sp>
      <p:pic>
        <p:nvPicPr>
          <p:cNvPr id="6" name="Picture 5"/>
          <p:cNvPicPr>
            <a:picLocks noChangeAspect="1"/>
          </p:cNvPicPr>
          <p:nvPr/>
        </p:nvPicPr>
        <p:blipFill rotWithShape="1">
          <a:blip r:embed="rId3"/>
          <a:srcRect b="6840"/>
          <a:stretch/>
        </p:blipFill>
        <p:spPr>
          <a:xfrm>
            <a:off x="185859" y="2537746"/>
            <a:ext cx="1778317" cy="2049507"/>
          </a:xfrm>
          <a:prstGeom prst="rect">
            <a:avLst/>
          </a:prstGeom>
        </p:spPr>
      </p:pic>
      <p:pic>
        <p:nvPicPr>
          <p:cNvPr id="7" name="Picture 6"/>
          <p:cNvPicPr>
            <a:picLocks noChangeAspect="1"/>
          </p:cNvPicPr>
          <p:nvPr/>
        </p:nvPicPr>
        <p:blipFill rotWithShape="1">
          <a:blip r:embed="rId4"/>
          <a:srcRect l="5728" t="10031"/>
          <a:stretch/>
        </p:blipFill>
        <p:spPr>
          <a:xfrm>
            <a:off x="185858" y="4690240"/>
            <a:ext cx="1778317" cy="2064774"/>
          </a:xfrm>
          <a:prstGeom prst="rect">
            <a:avLst/>
          </a:prstGeom>
        </p:spPr>
      </p:pic>
      <p:pic>
        <p:nvPicPr>
          <p:cNvPr id="8" name="Picture 7"/>
          <p:cNvPicPr>
            <a:picLocks noChangeAspect="1"/>
          </p:cNvPicPr>
          <p:nvPr/>
        </p:nvPicPr>
        <p:blipFill>
          <a:blip r:embed="rId5"/>
          <a:stretch>
            <a:fillRect/>
          </a:stretch>
        </p:blipFill>
        <p:spPr>
          <a:xfrm>
            <a:off x="185858" y="102986"/>
            <a:ext cx="1778317" cy="2331773"/>
          </a:xfrm>
          <a:prstGeom prst="rect">
            <a:avLst/>
          </a:prstGeom>
        </p:spPr>
      </p:pic>
    </p:spTree>
    <p:extLst>
      <p:ext uri="{BB962C8B-B14F-4D97-AF65-F5344CB8AC3E}">
        <p14:creationId xmlns:p14="http://schemas.microsoft.com/office/powerpoint/2010/main" val="28038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(optional)</a:t>
            </a:r>
          </a:p>
        </p:txBody>
      </p:sp>
      <p:sp>
        <p:nvSpPr>
          <p:cNvPr id="3" name="Content Placeholder 2"/>
          <p:cNvSpPr>
            <a:spLocks noGrp="1"/>
          </p:cNvSpPr>
          <p:nvPr>
            <p:ph idx="1"/>
          </p:nvPr>
        </p:nvSpPr>
        <p:spPr/>
        <p:txBody>
          <a:bodyPr>
            <a:normAutofit/>
          </a:bodyPr>
          <a:lstStyle/>
          <a:p>
            <a:r>
              <a:rPr lang="en-US" sz="2400" dirty="0"/>
              <a:t>To prepare </a:t>
            </a:r>
            <a:r>
              <a:rPr lang="en-US" sz="2400" dirty="0" err="1"/>
              <a:t>Kahoot</a:t>
            </a:r>
            <a:r>
              <a:rPr lang="en-US" sz="2400" dirty="0"/>
              <a:t> survey: </a:t>
            </a:r>
          </a:p>
          <a:p>
            <a:pPr marL="457200" indent="-457200">
              <a:buFont typeface="+mj-lt"/>
              <a:buAutoNum type="arabicPeriod"/>
            </a:pPr>
            <a:r>
              <a:rPr lang="en-US" sz="2400" dirty="0"/>
              <a:t>Navigate to https://create.kahoot.it/#</a:t>
            </a:r>
          </a:p>
          <a:p>
            <a:pPr marL="731520" lvl="1" indent="-457200">
              <a:buFont typeface="+mj-lt"/>
              <a:buAutoNum type="arabicPeriod"/>
            </a:pPr>
            <a:r>
              <a:rPr lang="en-US" sz="2200" dirty="0"/>
              <a:t>login: ACMESS</a:t>
            </a:r>
          </a:p>
          <a:p>
            <a:pPr marL="731520" lvl="1" indent="-457200">
              <a:buFont typeface="+mj-lt"/>
              <a:buAutoNum type="arabicPeriod"/>
            </a:pPr>
            <a:r>
              <a:rPr lang="en-US" sz="2200" dirty="0"/>
              <a:t>PW: acme314</a:t>
            </a:r>
          </a:p>
          <a:p>
            <a:pPr marL="731520" lvl="1" indent="-457200">
              <a:buFont typeface="+mj-lt"/>
              <a:buAutoNum type="arabicPeriod"/>
            </a:pPr>
            <a:endParaRPr lang="en-US" sz="2200" dirty="0"/>
          </a:p>
          <a:p>
            <a:pPr marL="731520" lvl="1" indent="-457200">
              <a:buFont typeface="+mj-lt"/>
              <a:buAutoNum type="arabicPeriod"/>
            </a:pPr>
            <a:endParaRPr lang="en-US" sz="2200" dirty="0"/>
          </a:p>
          <a:p>
            <a:pPr marL="731520" lvl="1" indent="-457200">
              <a:buFont typeface="+mj-lt"/>
              <a:buAutoNum type="arabicPeriod"/>
            </a:pPr>
            <a:r>
              <a:rPr lang="en-US" sz="2200" dirty="0"/>
              <a:t>Or create an account and set up a poll at Poll Everywhere</a:t>
            </a:r>
          </a:p>
          <a:p>
            <a:pPr marL="457200" indent="-457200">
              <a:buFont typeface="+mj-lt"/>
              <a:buAutoNum type="arabicPeriod"/>
            </a:pPr>
            <a:endParaRPr lang="en-US" sz="2400" dirty="0"/>
          </a:p>
        </p:txBody>
      </p:sp>
    </p:spTree>
    <p:extLst>
      <p:ext uri="{BB962C8B-B14F-4D97-AF65-F5344CB8AC3E}">
        <p14:creationId xmlns:p14="http://schemas.microsoft.com/office/powerpoint/2010/main" val="72552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Formal Round of Applause</a:t>
            </a:r>
          </a:p>
        </p:txBody>
      </p:sp>
      <p:sp>
        <p:nvSpPr>
          <p:cNvPr id="5" name="Text Placeholder 4"/>
          <p:cNvSpPr>
            <a:spLocks noGrp="1"/>
          </p:cNvSpPr>
          <p:nvPr>
            <p:ph idx="1"/>
          </p:nvPr>
        </p:nvSpPr>
        <p:spPr/>
        <p:txBody>
          <a:bodyPr>
            <a:normAutofit/>
          </a:bodyPr>
          <a:lstStyle/>
          <a:p>
            <a:r>
              <a:rPr lang="en-US" sz="2400" dirty="0"/>
              <a:t>Give it up for your winners: </a:t>
            </a:r>
          </a:p>
          <a:p>
            <a:endParaRPr lang="en-US" sz="2400" dirty="0"/>
          </a:p>
          <a:p>
            <a:pPr marL="0" indent="0" algn="ctr">
              <a:buNone/>
            </a:pPr>
            <a:r>
              <a:rPr lang="en-US" sz="2400" b="1" dirty="0">
                <a:solidFill>
                  <a:srgbClr val="FF0000"/>
                </a:solidFill>
              </a:rPr>
              <a:t>Awards</a:t>
            </a:r>
            <a:r>
              <a:rPr lang="en-US" sz="2400" dirty="0">
                <a:solidFill>
                  <a:srgbClr val="FF0000"/>
                </a:solidFill>
              </a:rPr>
              <a:t> </a:t>
            </a:r>
          </a:p>
          <a:p>
            <a:pPr marL="457200" indent="-457200">
              <a:buFont typeface="+mj-lt"/>
              <a:buAutoNum type="arabicPeriod"/>
            </a:pPr>
            <a:r>
              <a:rPr lang="en-US" sz="2400" dirty="0"/>
              <a:t>The</a:t>
            </a:r>
            <a:r>
              <a:rPr lang="en-US" sz="2400" b="1" dirty="0"/>
              <a:t> </a:t>
            </a:r>
            <a:r>
              <a:rPr lang="en-US" sz="2400" b="1" dirty="0">
                <a:solidFill>
                  <a:srgbClr val="00B050"/>
                </a:solidFill>
              </a:rPr>
              <a:t>Lincoln</a:t>
            </a:r>
            <a:r>
              <a:rPr lang="en-US" sz="2400" b="1" dirty="0"/>
              <a:t> </a:t>
            </a:r>
            <a:r>
              <a:rPr lang="en-US" sz="2400" dirty="0"/>
              <a:t>(most influential, innovative)</a:t>
            </a:r>
          </a:p>
          <a:p>
            <a:pPr marL="457200" indent="-457200">
              <a:buFont typeface="+mj-lt"/>
              <a:buAutoNum type="arabicPeriod"/>
            </a:pPr>
            <a:r>
              <a:rPr lang="en-US" sz="2400" dirty="0"/>
              <a:t>The</a:t>
            </a:r>
            <a:r>
              <a:rPr lang="en-US" sz="2400" b="1" dirty="0"/>
              <a:t> </a:t>
            </a:r>
            <a:r>
              <a:rPr lang="en-US" sz="2400" b="1" dirty="0">
                <a:solidFill>
                  <a:srgbClr val="0070C0"/>
                </a:solidFill>
              </a:rPr>
              <a:t>FDR</a:t>
            </a:r>
            <a:r>
              <a:rPr lang="en-US" sz="2400" b="1" dirty="0"/>
              <a:t> </a:t>
            </a:r>
            <a:r>
              <a:rPr lang="en-US" sz="2400" dirty="0"/>
              <a:t>(most real, accurate) </a:t>
            </a:r>
          </a:p>
          <a:p>
            <a:pPr marL="457200" indent="-457200">
              <a:buFont typeface="+mj-lt"/>
              <a:buAutoNum type="arabicPeriod"/>
            </a:pPr>
            <a:r>
              <a:rPr lang="en-US" sz="2400" dirty="0"/>
              <a:t>The</a:t>
            </a:r>
            <a:r>
              <a:rPr lang="en-US" sz="2400" b="1" dirty="0"/>
              <a:t> </a:t>
            </a:r>
            <a:r>
              <a:rPr lang="en-US" sz="2400" b="1" dirty="0">
                <a:solidFill>
                  <a:srgbClr val="FF0000"/>
                </a:solidFill>
              </a:rPr>
              <a:t>Washington</a:t>
            </a:r>
            <a:r>
              <a:rPr lang="en-US" sz="2400" b="1" dirty="0"/>
              <a:t> </a:t>
            </a:r>
            <a:r>
              <a:rPr lang="en-US" sz="2400" dirty="0"/>
              <a:t>(most popular, liked)</a:t>
            </a:r>
          </a:p>
        </p:txBody>
      </p:sp>
    </p:spTree>
    <p:extLst>
      <p:ext uri="{BB962C8B-B14F-4D97-AF65-F5344CB8AC3E}">
        <p14:creationId xmlns:p14="http://schemas.microsoft.com/office/powerpoint/2010/main" val="1180089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idx="1"/>
          </p:nvPr>
        </p:nvSpPr>
        <p:spPr>
          <a:xfrm>
            <a:off x="2125980" y="1828800"/>
            <a:ext cx="6995160" cy="4351337"/>
          </a:xfrm>
        </p:spPr>
        <p:txBody>
          <a:bodyPr>
            <a:normAutofit/>
          </a:bodyPr>
          <a:lstStyle/>
          <a:p>
            <a:pPr marL="0" indent="0" algn="ctr">
              <a:lnSpc>
                <a:spcPct val="150000"/>
              </a:lnSpc>
              <a:buNone/>
            </a:pPr>
            <a:r>
              <a:rPr lang="en-US" sz="2800" i="1" dirty="0"/>
              <a:t>What did you learn about yourself during this exercise?  </a:t>
            </a:r>
          </a:p>
          <a:p>
            <a:pPr marL="0" indent="0" algn="ctr">
              <a:lnSpc>
                <a:spcPct val="150000"/>
              </a:lnSpc>
              <a:buNone/>
            </a:pPr>
            <a:r>
              <a:rPr lang="en-US" sz="2800" dirty="0"/>
              <a:t>About leadership and influence? </a:t>
            </a:r>
          </a:p>
        </p:txBody>
      </p:sp>
    </p:spTree>
    <p:extLst>
      <p:ext uri="{BB962C8B-B14F-4D97-AF65-F5344CB8AC3E}">
        <p14:creationId xmlns:p14="http://schemas.microsoft.com/office/powerpoint/2010/main" val="187833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537783"/>
            <a:ext cx="12192001" cy="8132323"/>
          </a:xfrm>
          <a:prstGeom prst="rect">
            <a:avLst/>
          </a:prstGeom>
        </p:spPr>
      </p:pic>
      <p:sp>
        <p:nvSpPr>
          <p:cNvPr id="2" name="Title 1"/>
          <p:cNvSpPr>
            <a:spLocks noGrp="1"/>
          </p:cNvSpPr>
          <p:nvPr>
            <p:ph type="title"/>
          </p:nvPr>
        </p:nvSpPr>
        <p:spPr>
          <a:xfrm>
            <a:off x="6095999" y="724464"/>
            <a:ext cx="4858512" cy="1325562"/>
          </a:xfrm>
        </p:spPr>
        <p:txBody>
          <a:bodyPr/>
          <a:lstStyle/>
          <a:p>
            <a:r>
              <a:rPr lang="en-US" dirty="0">
                <a:latin typeface="Arial" panose="020B0604020202020204" pitchFamily="34" charset="0"/>
                <a:cs typeface="Arial" panose="020B0604020202020204" pitchFamily="34" charset="0"/>
              </a:rPr>
              <a:t>Take-away</a:t>
            </a:r>
          </a:p>
        </p:txBody>
      </p:sp>
      <p:sp>
        <p:nvSpPr>
          <p:cNvPr id="3" name="Content Placeholder 2"/>
          <p:cNvSpPr>
            <a:spLocks noGrp="1"/>
          </p:cNvSpPr>
          <p:nvPr>
            <p:ph idx="1"/>
          </p:nvPr>
        </p:nvSpPr>
        <p:spPr>
          <a:xfrm>
            <a:off x="6095999" y="2050026"/>
            <a:ext cx="4483511" cy="4351337"/>
          </a:xfrm>
        </p:spPr>
        <p:txBody>
          <a:bodyPr>
            <a:normAutofit/>
          </a:bodyPr>
          <a:lstStyle/>
          <a:p>
            <a:pPr marL="0" indent="0">
              <a:buNone/>
            </a:pPr>
            <a:r>
              <a:rPr lang="en-US" sz="2800" b="1" dirty="0">
                <a:latin typeface="Arial" panose="020B0604020202020204" pitchFamily="34" charset="0"/>
                <a:cs typeface="Arial" panose="020B0604020202020204" pitchFamily="34" charset="0"/>
              </a:rPr>
              <a:t>Your leadership formula is unique to you.  Don’t undersell your value as a leader!</a:t>
            </a:r>
          </a:p>
        </p:txBody>
      </p:sp>
    </p:spTree>
    <p:extLst>
      <p:ext uri="{BB962C8B-B14F-4D97-AF65-F5344CB8AC3E}">
        <p14:creationId xmlns:p14="http://schemas.microsoft.com/office/powerpoint/2010/main" val="1140405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Potential for Leadership</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1831516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WJKFeZEtXHg"/>
          <p:cNvPicPr>
            <a:picLocks noGrp="1" noRot="1" noChangeAspect="1"/>
          </p:cNvPicPr>
          <p:nvPr>
            <p:ph idx="1"/>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02456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fdZtDucLpTw"/>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71219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5SMyfbWYyE"/>
          <p:cNvPicPr>
            <a:picLocks noGrp="1" noRot="1" noChangeAspect="1"/>
          </p:cNvPicPr>
          <p:nvPr>
            <p:ph idx="1"/>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193744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90210"/>
            <a:ext cx="12192000" cy="8119352"/>
          </a:xfrm>
          <a:prstGeom prst="rect">
            <a:avLst/>
          </a:prstGeom>
        </p:spPr>
      </p:pic>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Take-away</a:t>
            </a:r>
          </a:p>
        </p:txBody>
      </p:sp>
      <p:sp>
        <p:nvSpPr>
          <p:cNvPr id="3" name="Content Placeholder 2"/>
          <p:cNvSpPr>
            <a:spLocks noGrp="1"/>
          </p:cNvSpPr>
          <p:nvPr>
            <p:ph idx="1"/>
          </p:nvPr>
        </p:nvSpPr>
        <p:spPr/>
        <p:txBody>
          <a:bodyPr>
            <a:normAutofit/>
          </a:bodyPr>
          <a:lstStyle/>
          <a:p>
            <a:pPr marL="0" indent="0">
              <a:buNone/>
            </a:pPr>
            <a:r>
              <a:rPr lang="en-US" sz="3600" b="1" dirty="0">
                <a:latin typeface="Arial" panose="020B0604020202020204" pitchFamily="34" charset="0"/>
                <a:cs typeface="Arial" panose="020B0604020202020204" pitchFamily="34" charset="0"/>
              </a:rPr>
              <a:t>Leaders can change the world.  </a:t>
            </a:r>
          </a:p>
        </p:txBody>
      </p:sp>
    </p:spTree>
    <p:extLst>
      <p:ext uri="{BB962C8B-B14F-4D97-AF65-F5344CB8AC3E}">
        <p14:creationId xmlns:p14="http://schemas.microsoft.com/office/powerpoint/2010/main" val="2898200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 </a:t>
            </a:r>
          </a:p>
        </p:txBody>
      </p:sp>
      <p:sp>
        <p:nvSpPr>
          <p:cNvPr id="3" name="Content Placeholder 2"/>
          <p:cNvSpPr>
            <a:spLocks noGrp="1"/>
          </p:cNvSpPr>
          <p:nvPr>
            <p:ph idx="1"/>
          </p:nvPr>
        </p:nvSpPr>
        <p:spPr/>
        <p:txBody>
          <a:bodyPr>
            <a:normAutofit/>
          </a:bodyPr>
          <a:lstStyle/>
          <a:p>
            <a:pPr marL="342900" indent="-342900">
              <a:lnSpc>
                <a:spcPct val="150000"/>
              </a:lnSpc>
              <a:buFont typeface="+mj-lt"/>
              <a:buAutoNum type="arabicPeriod"/>
            </a:pPr>
            <a:r>
              <a:rPr lang="en-US" sz="2400" dirty="0"/>
              <a:t>Discuss </a:t>
            </a:r>
            <a:r>
              <a:rPr lang="en-US" sz="2400" dirty="0">
                <a:solidFill>
                  <a:srgbClr val="FF0000"/>
                </a:solidFill>
              </a:rPr>
              <a:t>working definitions </a:t>
            </a:r>
            <a:r>
              <a:rPr lang="en-US" sz="2400" dirty="0"/>
              <a:t>of </a:t>
            </a:r>
            <a:r>
              <a:rPr lang="en-US" sz="2400" b="1" dirty="0"/>
              <a:t>leadership</a:t>
            </a:r>
            <a:endParaRPr lang="en-US" sz="2400" dirty="0"/>
          </a:p>
          <a:p>
            <a:pPr marL="342900" indent="-342900">
              <a:lnSpc>
                <a:spcPct val="150000"/>
              </a:lnSpc>
              <a:buFont typeface="+mj-lt"/>
              <a:buAutoNum type="arabicPeriod"/>
            </a:pPr>
            <a:r>
              <a:rPr lang="en-US" sz="2400" dirty="0"/>
              <a:t>Explore the </a:t>
            </a:r>
            <a:r>
              <a:rPr lang="en-US" sz="2400" b="1" dirty="0"/>
              <a:t>styles of great leaders </a:t>
            </a:r>
            <a:r>
              <a:rPr lang="en-US" sz="2400" dirty="0"/>
              <a:t>throughout </a:t>
            </a:r>
            <a:r>
              <a:rPr lang="en-US" sz="2400" dirty="0">
                <a:solidFill>
                  <a:srgbClr val="FF0000"/>
                </a:solidFill>
              </a:rPr>
              <a:t>history</a:t>
            </a:r>
          </a:p>
          <a:p>
            <a:pPr marL="342900" indent="-342900">
              <a:lnSpc>
                <a:spcPct val="150000"/>
              </a:lnSpc>
              <a:buFont typeface="+mj-lt"/>
              <a:buAutoNum type="arabicPeriod"/>
            </a:pPr>
            <a:r>
              <a:rPr lang="en-US" sz="2400" dirty="0"/>
              <a:t>Identify </a:t>
            </a:r>
            <a:r>
              <a:rPr lang="en-US" sz="2400" b="1" dirty="0"/>
              <a:t>personal</a:t>
            </a:r>
            <a:r>
              <a:rPr lang="en-US" sz="2400" dirty="0"/>
              <a:t> leadership </a:t>
            </a:r>
            <a:r>
              <a:rPr lang="en-US" sz="2400" b="1" dirty="0"/>
              <a:t>formula</a:t>
            </a:r>
            <a:r>
              <a:rPr lang="en-US" sz="2400" dirty="0"/>
              <a:t> and write your  </a:t>
            </a:r>
            <a:r>
              <a:rPr lang="en-US" sz="2400" dirty="0">
                <a:solidFill>
                  <a:srgbClr val="FF0000"/>
                </a:solidFill>
              </a:rPr>
              <a:t>leadership manifesto</a:t>
            </a:r>
            <a:endParaRPr lang="en-US" sz="2400" b="1" dirty="0">
              <a:solidFill>
                <a:srgbClr val="FF0000"/>
              </a:solidFill>
            </a:endParaRPr>
          </a:p>
          <a:p>
            <a:pPr marL="342900" indent="-342900">
              <a:lnSpc>
                <a:spcPct val="150000"/>
              </a:lnSpc>
              <a:buFont typeface="+mj-lt"/>
              <a:buAutoNum type="arabicPeriod"/>
            </a:pPr>
            <a:r>
              <a:rPr lang="en-US" sz="2400" dirty="0"/>
              <a:t>Discuss leadership's </a:t>
            </a:r>
            <a:r>
              <a:rPr lang="en-US" sz="2400" b="1" dirty="0"/>
              <a:t>potential</a:t>
            </a:r>
            <a:r>
              <a:rPr lang="en-US" sz="2400" dirty="0"/>
              <a:t> in </a:t>
            </a:r>
            <a:r>
              <a:rPr lang="en-US" sz="2400" dirty="0">
                <a:solidFill>
                  <a:srgbClr val="FF0000"/>
                </a:solidFill>
              </a:rPr>
              <a:t>productivity</a:t>
            </a:r>
            <a:r>
              <a:rPr lang="en-US" sz="2400" dirty="0"/>
              <a:t>, </a:t>
            </a:r>
            <a:r>
              <a:rPr lang="en-US" sz="2400" dirty="0">
                <a:solidFill>
                  <a:srgbClr val="FF0000"/>
                </a:solidFill>
              </a:rPr>
              <a:t>creativity</a:t>
            </a:r>
            <a:r>
              <a:rPr lang="en-US" sz="2400" dirty="0"/>
              <a:t>, and </a:t>
            </a:r>
            <a:r>
              <a:rPr lang="en-US" sz="2400" dirty="0">
                <a:solidFill>
                  <a:srgbClr val="FF0000"/>
                </a:solidFill>
              </a:rPr>
              <a:t>relationships</a:t>
            </a:r>
            <a:r>
              <a:rPr lang="en-US" sz="2400" dirty="0"/>
              <a:t> </a:t>
            </a:r>
          </a:p>
          <a:p>
            <a:pPr marL="342900" indent="-342900">
              <a:buFont typeface="+mj-lt"/>
              <a:buAutoNum type="arabicPeriod"/>
            </a:pPr>
            <a:endParaRPr lang="en-US" sz="1300" dirty="0"/>
          </a:p>
        </p:txBody>
      </p:sp>
    </p:spTree>
    <p:extLst>
      <p:ext uri="{BB962C8B-B14F-4D97-AF65-F5344CB8AC3E}">
        <p14:creationId xmlns:p14="http://schemas.microsoft.com/office/powerpoint/2010/main" val="173336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r>
              <a:rPr lang="en-US" sz="2400" dirty="0"/>
              <a:t>Read about your favorite leaders! </a:t>
            </a:r>
          </a:p>
        </p:txBody>
      </p:sp>
    </p:spTree>
    <p:extLst>
      <p:ext uri="{BB962C8B-B14F-4D97-AF65-F5344CB8AC3E}">
        <p14:creationId xmlns:p14="http://schemas.microsoft.com/office/powerpoint/2010/main" val="294786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a:xfrm>
            <a:off x="1261872" y="1828800"/>
            <a:ext cx="8931540" cy="4351337"/>
          </a:xfrm>
        </p:spPr>
        <p:txBody>
          <a:bodyPr>
            <a:normAutofit/>
          </a:bodyPr>
          <a:lstStyle/>
          <a:p>
            <a:pPr marL="342900" indent="-342900">
              <a:lnSpc>
                <a:spcPct val="150000"/>
              </a:lnSpc>
              <a:buFont typeface="+mj-lt"/>
              <a:buAutoNum type="arabicPeriod"/>
            </a:pPr>
            <a:r>
              <a:rPr lang="en-US" sz="2800" dirty="0"/>
              <a:t>Discuss the importance of teams</a:t>
            </a:r>
            <a:endParaRPr lang="en-US" sz="3600" dirty="0"/>
          </a:p>
          <a:p>
            <a:pPr marL="342900" indent="-342900">
              <a:lnSpc>
                <a:spcPct val="150000"/>
              </a:lnSpc>
              <a:buFont typeface="+mj-lt"/>
              <a:buAutoNum type="arabicPeriod"/>
            </a:pPr>
            <a:r>
              <a:rPr lang="en-US" sz="2800" dirty="0"/>
              <a:t>Watch </a:t>
            </a:r>
            <a:r>
              <a:rPr lang="en-US" sz="2800" b="1" dirty="0"/>
              <a:t>examples</a:t>
            </a:r>
            <a:r>
              <a:rPr lang="en-US" sz="2800" dirty="0"/>
              <a:t> of great teams in action</a:t>
            </a:r>
          </a:p>
          <a:p>
            <a:pPr marL="342900" indent="-342900">
              <a:lnSpc>
                <a:spcPct val="150000"/>
              </a:lnSpc>
              <a:buFont typeface="+mj-lt"/>
              <a:buAutoNum type="arabicPeriod"/>
            </a:pPr>
            <a:r>
              <a:rPr lang="en-US" sz="2800" dirty="0"/>
              <a:t>Identify best practices in </a:t>
            </a:r>
            <a:r>
              <a:rPr lang="en-US" sz="2800" b="1" dirty="0"/>
              <a:t>teamwork</a:t>
            </a:r>
            <a:r>
              <a:rPr lang="en-US" sz="2800" dirty="0"/>
              <a:t> </a:t>
            </a:r>
          </a:p>
          <a:p>
            <a:pPr marL="342900" indent="-342900">
              <a:lnSpc>
                <a:spcPct val="150000"/>
              </a:lnSpc>
              <a:buFont typeface="+mj-lt"/>
              <a:buAutoNum type="arabicPeriod"/>
            </a:pPr>
            <a:r>
              <a:rPr lang="en-US" sz="2800" dirty="0"/>
              <a:t>Participate in </a:t>
            </a:r>
            <a:r>
              <a:rPr lang="en-US" sz="2800" b="1" dirty="0"/>
              <a:t>Paper Tower </a:t>
            </a:r>
            <a:r>
              <a:rPr lang="en-US" sz="2800" dirty="0"/>
              <a:t>exercise</a:t>
            </a:r>
          </a:p>
        </p:txBody>
      </p:sp>
    </p:spTree>
    <p:extLst>
      <p:ext uri="{BB962C8B-B14F-4D97-AF65-F5344CB8AC3E}">
        <p14:creationId xmlns:p14="http://schemas.microsoft.com/office/powerpoint/2010/main" val="3954641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spTree>
    <p:extLst>
      <p:ext uri="{BB962C8B-B14F-4D97-AF65-F5344CB8AC3E}">
        <p14:creationId xmlns:p14="http://schemas.microsoft.com/office/powerpoint/2010/main" val="4142522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p>
        </p:txBody>
      </p:sp>
      <p:sp>
        <p:nvSpPr>
          <p:cNvPr id="3" name="Content Placeholder 2"/>
          <p:cNvSpPr>
            <a:spLocks noGrp="1"/>
          </p:cNvSpPr>
          <p:nvPr>
            <p:ph idx="1"/>
          </p:nvPr>
        </p:nvSpPr>
        <p:spPr/>
        <p:txBody>
          <a:bodyPr>
            <a:normAutofit/>
          </a:bodyPr>
          <a:lstStyle/>
          <a:p>
            <a:pPr marL="342900" indent="-342900">
              <a:lnSpc>
                <a:spcPct val="150000"/>
              </a:lnSpc>
              <a:buFont typeface="+mj-lt"/>
              <a:buAutoNum type="arabicPeriod"/>
            </a:pPr>
            <a:r>
              <a:rPr lang="en-US" sz="2400" dirty="0"/>
              <a:t>Discuss working definitions of </a:t>
            </a:r>
            <a:r>
              <a:rPr lang="en-US" sz="2400" b="1" dirty="0"/>
              <a:t>leadership</a:t>
            </a:r>
            <a:endParaRPr lang="en-US" sz="2400" dirty="0"/>
          </a:p>
          <a:p>
            <a:pPr marL="342900" indent="-342900">
              <a:lnSpc>
                <a:spcPct val="150000"/>
              </a:lnSpc>
              <a:buFont typeface="+mj-lt"/>
              <a:buAutoNum type="arabicPeriod"/>
            </a:pPr>
            <a:r>
              <a:rPr lang="en-US" sz="2400" dirty="0"/>
              <a:t>Explore the </a:t>
            </a:r>
            <a:r>
              <a:rPr lang="en-US" sz="2400" b="1" dirty="0"/>
              <a:t>styles of great leaders </a:t>
            </a:r>
            <a:r>
              <a:rPr lang="en-US" sz="2400" dirty="0"/>
              <a:t>throughout history</a:t>
            </a:r>
          </a:p>
          <a:p>
            <a:pPr marL="342900" indent="-342900">
              <a:lnSpc>
                <a:spcPct val="150000"/>
              </a:lnSpc>
              <a:buFont typeface="+mj-lt"/>
              <a:buAutoNum type="arabicPeriod"/>
            </a:pPr>
            <a:r>
              <a:rPr lang="en-US" sz="2400" dirty="0"/>
              <a:t>Identify </a:t>
            </a:r>
            <a:r>
              <a:rPr lang="en-US" sz="2400" b="1" dirty="0"/>
              <a:t>personal</a:t>
            </a:r>
            <a:r>
              <a:rPr lang="en-US" sz="2400" dirty="0"/>
              <a:t> leadership </a:t>
            </a:r>
            <a:r>
              <a:rPr lang="en-US" sz="2400" b="1" dirty="0"/>
              <a:t>formula</a:t>
            </a:r>
            <a:r>
              <a:rPr lang="en-US" sz="2400" dirty="0"/>
              <a:t> and write your  leadership manifesto</a:t>
            </a:r>
            <a:endParaRPr lang="en-US" sz="2400" b="1" dirty="0"/>
          </a:p>
          <a:p>
            <a:pPr marL="342900" indent="-342900">
              <a:lnSpc>
                <a:spcPct val="150000"/>
              </a:lnSpc>
              <a:buFont typeface="+mj-lt"/>
              <a:buAutoNum type="arabicPeriod"/>
            </a:pPr>
            <a:r>
              <a:rPr lang="en-US" sz="2400" dirty="0"/>
              <a:t>Discuss leadership's </a:t>
            </a:r>
            <a:r>
              <a:rPr lang="en-US" sz="2400" b="1" dirty="0"/>
              <a:t>potential</a:t>
            </a:r>
            <a:r>
              <a:rPr lang="en-US" sz="2400" dirty="0"/>
              <a:t> in productivity, creativity, and relationships </a:t>
            </a:r>
          </a:p>
          <a:p>
            <a:pPr marL="342900" indent="-342900">
              <a:buFont typeface="+mj-lt"/>
              <a:buAutoNum type="arabicPeriod"/>
            </a:pPr>
            <a:endParaRPr lang="en-US" sz="1300" dirty="0"/>
          </a:p>
        </p:txBody>
      </p:sp>
    </p:spTree>
    <p:extLst>
      <p:ext uri="{BB962C8B-B14F-4D97-AF65-F5344CB8AC3E}">
        <p14:creationId xmlns:p14="http://schemas.microsoft.com/office/powerpoint/2010/main" val="118661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Definitions of Leadership</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2479744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 </a:t>
            </a:r>
          </a:p>
        </p:txBody>
      </p:sp>
      <p:sp>
        <p:nvSpPr>
          <p:cNvPr id="5" name="Content Placeholder 4"/>
          <p:cNvSpPr>
            <a:spLocks noGrp="1"/>
          </p:cNvSpPr>
          <p:nvPr>
            <p:ph idx="1"/>
          </p:nvPr>
        </p:nvSpPr>
        <p:spPr/>
        <p:txBody>
          <a:bodyPr>
            <a:normAutofit/>
          </a:bodyPr>
          <a:lstStyle/>
          <a:p>
            <a:pPr marL="0" indent="0" algn="ctr">
              <a:buNone/>
            </a:pPr>
            <a:endParaRPr lang="en-US" sz="3600" dirty="0"/>
          </a:p>
          <a:p>
            <a:pPr marL="0" indent="0" algn="ctr">
              <a:buNone/>
            </a:pPr>
            <a:r>
              <a:rPr lang="en-US" sz="3600" dirty="0"/>
              <a:t>What is “</a:t>
            </a:r>
            <a:r>
              <a:rPr lang="en-US" sz="3600" b="1" dirty="0"/>
              <a:t>leadership</a:t>
            </a:r>
            <a:r>
              <a:rPr lang="en-US" sz="3600" dirty="0"/>
              <a:t>”?</a:t>
            </a:r>
          </a:p>
        </p:txBody>
      </p:sp>
    </p:spTree>
    <p:extLst>
      <p:ext uri="{BB962C8B-B14F-4D97-AF65-F5344CB8AC3E}">
        <p14:creationId xmlns:p14="http://schemas.microsoft.com/office/powerpoint/2010/main" val="102632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normAutofit/>
          </a:bodyPr>
          <a:lstStyle/>
          <a:p>
            <a:pPr marL="0" indent="0">
              <a:buNone/>
            </a:pPr>
            <a:r>
              <a:rPr lang="en-US" sz="2400" i="1" dirty="0"/>
              <a:t>Leadership</a:t>
            </a:r>
            <a:r>
              <a:rPr lang="en-US" sz="2400" dirty="0"/>
              <a:t> (</a:t>
            </a:r>
            <a:r>
              <a:rPr lang="en-US" sz="2400" b="1" dirty="0"/>
              <a:t>n</a:t>
            </a:r>
            <a:r>
              <a:rPr lang="en-US" sz="2400" dirty="0"/>
              <a:t>)</a:t>
            </a:r>
          </a:p>
          <a:p>
            <a:pPr marL="457200" indent="-457200">
              <a:buFont typeface="+mj-lt"/>
              <a:buAutoNum type="alphaUcPeriod"/>
            </a:pPr>
            <a:r>
              <a:rPr lang="en-US" sz="2400" dirty="0"/>
              <a:t>The measure of a person’s ability to lead others; </a:t>
            </a:r>
          </a:p>
          <a:p>
            <a:pPr marL="457200" indent="-457200">
              <a:buFont typeface="+mj-lt"/>
              <a:buAutoNum type="alphaUcPeriod"/>
            </a:pPr>
            <a:r>
              <a:rPr lang="en-US" sz="2400" dirty="0"/>
              <a:t>The totality of an individual’s interpersonal influence; </a:t>
            </a:r>
          </a:p>
          <a:p>
            <a:pPr marL="457200" indent="-457200">
              <a:buFont typeface="+mj-lt"/>
              <a:buAutoNum type="alphaUcPeriod"/>
            </a:pPr>
            <a:r>
              <a:rPr lang="en-US" sz="2400" dirty="0"/>
              <a:t>An intangible quality whose proper application allows some to lead, and some to be led. </a:t>
            </a:r>
          </a:p>
        </p:txBody>
      </p:sp>
    </p:spTree>
    <p:extLst>
      <p:ext uri="{BB962C8B-B14F-4D97-AF65-F5344CB8AC3E}">
        <p14:creationId xmlns:p14="http://schemas.microsoft.com/office/powerpoint/2010/main" val="149636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srcRect l="4792" t="10275" r="7966" b="170"/>
          <a:stretch/>
        </p:blipFill>
        <p:spPr>
          <a:xfrm>
            <a:off x="135748" y="603447"/>
            <a:ext cx="2204638" cy="2639192"/>
          </a:xfrm>
          <a:prstGeom prst="rect">
            <a:avLst/>
          </a:prstGeom>
        </p:spPr>
      </p:pic>
      <p:pic>
        <p:nvPicPr>
          <p:cNvPr id="6" name="Picture 5"/>
          <p:cNvPicPr>
            <a:picLocks noChangeAspect="1"/>
          </p:cNvPicPr>
          <p:nvPr/>
        </p:nvPicPr>
        <p:blipFill rotWithShape="1">
          <a:blip r:embed="rId4"/>
          <a:srcRect l="8472" r="13475" b="3"/>
          <a:stretch/>
        </p:blipFill>
        <p:spPr>
          <a:xfrm>
            <a:off x="867917" y="3348949"/>
            <a:ext cx="3998528" cy="3509051"/>
          </a:xfrm>
          <a:prstGeom prst="rect">
            <a:avLst/>
          </a:prstGeom>
        </p:spPr>
      </p:pic>
      <p:pic>
        <p:nvPicPr>
          <p:cNvPr id="5" name="Content Placeholder 4"/>
          <p:cNvPicPr>
            <a:picLocks noGrp="1" noChangeAspect="1"/>
          </p:cNvPicPr>
          <p:nvPr>
            <p:ph sz="half" idx="2"/>
          </p:nvPr>
        </p:nvPicPr>
        <p:blipFill rotWithShape="1">
          <a:blip r:embed="rId5"/>
          <a:srcRect l="5744" t="9088" r="6" b="10939"/>
          <a:stretch/>
        </p:blipFill>
        <p:spPr>
          <a:xfrm>
            <a:off x="2476134" y="597415"/>
            <a:ext cx="2390311" cy="2651257"/>
          </a:xfrm>
          <a:prstGeom prst="rect">
            <a:avLst/>
          </a:prstGeom>
        </p:spPr>
      </p:pic>
      <p:sp>
        <p:nvSpPr>
          <p:cNvPr id="2" name="Title 1"/>
          <p:cNvSpPr>
            <a:spLocks noGrp="1"/>
          </p:cNvSpPr>
          <p:nvPr>
            <p:ph type="title"/>
          </p:nvPr>
        </p:nvSpPr>
        <p:spPr>
          <a:xfrm>
            <a:off x="5137942" y="365760"/>
            <a:ext cx="5825025" cy="1325562"/>
          </a:xfrm>
        </p:spPr>
        <p:txBody>
          <a:bodyPr vert="horz" lIns="91440" tIns="45720" rIns="91440" bIns="45720" rtlCol="0" anchor="b">
            <a:normAutofit/>
          </a:bodyPr>
          <a:lstStyle/>
          <a:p>
            <a:r>
              <a:rPr lang="en-US" dirty="0"/>
              <a:t>Examples </a:t>
            </a:r>
          </a:p>
        </p:txBody>
      </p:sp>
      <p:sp>
        <p:nvSpPr>
          <p:cNvPr id="3" name="Content Placeholder 2"/>
          <p:cNvSpPr>
            <a:spLocks noGrp="1"/>
          </p:cNvSpPr>
          <p:nvPr>
            <p:ph sz="half" idx="1"/>
          </p:nvPr>
        </p:nvSpPr>
        <p:spPr>
          <a:xfrm>
            <a:off x="5137943" y="1828800"/>
            <a:ext cx="5825024" cy="4351337"/>
          </a:xfrm>
        </p:spPr>
        <p:txBody>
          <a:bodyPr vert="horz" lIns="91440" tIns="45720" rIns="91440" bIns="45720" rtlCol="0">
            <a:normAutofit/>
          </a:bodyPr>
          <a:lstStyle/>
          <a:p>
            <a:pPr marL="0" indent="0">
              <a:buNone/>
            </a:pPr>
            <a:r>
              <a:rPr lang="en-US" sz="2800" dirty="0"/>
              <a:t>A person who exhibits great </a:t>
            </a:r>
            <a:r>
              <a:rPr lang="en-US" sz="2800" b="1" dirty="0"/>
              <a:t>influence</a:t>
            </a:r>
            <a:r>
              <a:rPr lang="en-US" sz="2800" dirty="0"/>
              <a:t> might: </a:t>
            </a:r>
          </a:p>
          <a:p>
            <a:pPr marL="457200">
              <a:buFont typeface="+mj-lt"/>
              <a:buAutoNum type="alphaUcPeriod"/>
            </a:pPr>
            <a:r>
              <a:rPr lang="en-US" sz="2800" dirty="0"/>
              <a:t> Persuade a crowd to work harder at their jobs</a:t>
            </a:r>
          </a:p>
          <a:p>
            <a:pPr marL="457200">
              <a:buFont typeface="+mj-lt"/>
              <a:buAutoNum type="alphaUcPeriod"/>
            </a:pPr>
            <a:r>
              <a:rPr lang="en-US" sz="2800" dirty="0"/>
              <a:t> Inspire a team to play their hardest</a:t>
            </a:r>
          </a:p>
          <a:p>
            <a:pPr marL="457200">
              <a:buFont typeface="+mj-lt"/>
              <a:buAutoNum type="alphaUcPeriod"/>
            </a:pPr>
            <a:r>
              <a:rPr lang="en-US" sz="2800" dirty="0"/>
              <a:t> Move someone to consider an alternate point of view</a:t>
            </a:r>
          </a:p>
        </p:txBody>
      </p:sp>
    </p:spTree>
    <p:extLst>
      <p:ext uri="{BB962C8B-B14F-4D97-AF65-F5344CB8AC3E}">
        <p14:creationId xmlns:p14="http://schemas.microsoft.com/office/powerpoint/2010/main" val="417470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5904</TotalTime>
  <Words>1629</Words>
  <Application>Microsoft Office PowerPoint</Application>
  <PresentationFormat>Widescreen</PresentationFormat>
  <Paragraphs>215</Paragraphs>
  <Slides>40</Slides>
  <Notes>14</Notes>
  <HiddenSlides>2</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Century Schoolbook</vt:lpstr>
      <vt:lpstr>Wingdings 2</vt:lpstr>
      <vt:lpstr>View</vt:lpstr>
      <vt:lpstr>Leadership</vt:lpstr>
      <vt:lpstr>Prepare</vt:lpstr>
      <vt:lpstr>Prepare (optional)</vt:lpstr>
      <vt:lpstr>Review</vt:lpstr>
      <vt:lpstr>Objectives </vt:lpstr>
      <vt:lpstr>Definitions of Leadership</vt:lpstr>
      <vt:lpstr>Discuss </vt:lpstr>
      <vt:lpstr>Definitions</vt:lpstr>
      <vt:lpstr>Examples </vt:lpstr>
      <vt:lpstr>Take-away</vt:lpstr>
      <vt:lpstr>Leadership Styles Through History</vt:lpstr>
      <vt:lpstr>Discussion </vt:lpstr>
      <vt:lpstr>Style </vt:lpstr>
      <vt:lpstr>Alexander the Great </vt:lpstr>
      <vt:lpstr>Alexander the Great </vt:lpstr>
      <vt:lpstr>Mahatma Gandhi </vt:lpstr>
      <vt:lpstr>Mahatma Gandhi </vt:lpstr>
      <vt:lpstr>Harriet Tubman </vt:lpstr>
      <vt:lpstr>Harriet Tubman </vt:lpstr>
      <vt:lpstr>Abraham Lincoln </vt:lpstr>
      <vt:lpstr>Abraham Lincoln </vt:lpstr>
      <vt:lpstr>Others? </vt:lpstr>
      <vt:lpstr>Take-away</vt:lpstr>
      <vt:lpstr>My Leadership Formula</vt:lpstr>
      <vt:lpstr>Your Formula </vt:lpstr>
      <vt:lpstr>Formula</vt:lpstr>
      <vt:lpstr>Activity  (Personal)</vt:lpstr>
      <vt:lpstr>Activity  (Mingle)</vt:lpstr>
      <vt:lpstr>Activity  (Vote)</vt:lpstr>
      <vt:lpstr>Formal Round of Applause</vt:lpstr>
      <vt:lpstr>Reflect</vt:lpstr>
      <vt:lpstr>Take-away</vt:lpstr>
      <vt:lpstr>The Potential for Leadership</vt:lpstr>
      <vt:lpstr>PowerPoint Presentation</vt:lpstr>
      <vt:lpstr>PowerPoint Presentation</vt:lpstr>
      <vt:lpstr>PowerPoint Presentation</vt:lpstr>
      <vt:lpstr>Take-away</vt:lpstr>
      <vt:lpstr>Outcomes </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Applied mathematics</dc:title>
  <dc:creator>Jacob Brown</dc:creator>
  <cp:lastModifiedBy>Stacie Mason</cp:lastModifiedBy>
  <cp:revision>234</cp:revision>
  <dcterms:created xsi:type="dcterms:W3CDTF">2016-06-04T18:26:22Z</dcterms:created>
  <dcterms:modified xsi:type="dcterms:W3CDTF">2017-01-09T19:58:45Z</dcterms:modified>
</cp:coreProperties>
</file>